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84" r:id="rId2"/>
  </p:sldMasterIdLst>
  <p:notesMasterIdLst>
    <p:notesMasterId r:id="rId32"/>
  </p:notesMasterIdLst>
  <p:handoutMasterIdLst>
    <p:handoutMasterId r:id="rId33"/>
  </p:handoutMasterIdLst>
  <p:sldIdLst>
    <p:sldId id="257" r:id="rId3"/>
    <p:sldId id="260" r:id="rId4"/>
    <p:sldId id="287" r:id="rId5"/>
    <p:sldId id="283" r:id="rId6"/>
    <p:sldId id="291" r:id="rId7"/>
    <p:sldId id="264" r:id="rId8"/>
    <p:sldId id="265" r:id="rId9"/>
    <p:sldId id="300" r:id="rId10"/>
    <p:sldId id="280" r:id="rId11"/>
    <p:sldId id="268" r:id="rId12"/>
    <p:sldId id="284" r:id="rId13"/>
    <p:sldId id="275" r:id="rId14"/>
    <p:sldId id="272" r:id="rId15"/>
    <p:sldId id="286" r:id="rId16"/>
    <p:sldId id="273" r:id="rId17"/>
    <p:sldId id="267" r:id="rId18"/>
    <p:sldId id="285" r:id="rId19"/>
    <p:sldId id="266" r:id="rId20"/>
    <p:sldId id="312" r:id="rId21"/>
    <p:sldId id="297" r:id="rId22"/>
    <p:sldId id="294" r:id="rId23"/>
    <p:sldId id="296" r:id="rId24"/>
    <p:sldId id="298" r:id="rId25"/>
    <p:sldId id="314" r:id="rId26"/>
    <p:sldId id="293" r:id="rId27"/>
    <p:sldId id="311" r:id="rId28"/>
    <p:sldId id="313" r:id="rId29"/>
    <p:sldId id="307" r:id="rId30"/>
    <p:sldId id="309" r:id="rId3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45F10A6-6109-4EF5-85C2-5B76D987E657}">
          <p14:sldIdLst>
            <p14:sldId id="257"/>
            <p14:sldId id="260"/>
            <p14:sldId id="287"/>
            <p14:sldId id="283"/>
            <p14:sldId id="291"/>
            <p14:sldId id="264"/>
            <p14:sldId id="265"/>
            <p14:sldId id="300"/>
          </p14:sldIdLst>
        </p14:section>
        <p14:section name="Section sans titre" id="{CEEE44D6-657B-420D-AC50-C66129EC3695}">
          <p14:sldIdLst>
            <p14:sldId id="280"/>
            <p14:sldId id="268"/>
            <p14:sldId id="284"/>
            <p14:sldId id="275"/>
            <p14:sldId id="272"/>
            <p14:sldId id="286"/>
            <p14:sldId id="273"/>
            <p14:sldId id="267"/>
            <p14:sldId id="285"/>
            <p14:sldId id="266"/>
            <p14:sldId id="312"/>
            <p14:sldId id="297"/>
            <p14:sldId id="294"/>
            <p14:sldId id="296"/>
            <p14:sldId id="298"/>
            <p14:sldId id="314"/>
            <p14:sldId id="293"/>
            <p14:sldId id="311"/>
            <p14:sldId id="313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5482B"/>
    <a:srgbClr val="C75806"/>
    <a:srgbClr val="000000"/>
    <a:srgbClr val="00499F"/>
    <a:srgbClr val="0CC1E0"/>
    <a:srgbClr val="1B00FE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>
      <p:cViewPr varScale="1">
        <p:scale>
          <a:sx n="83" d="100"/>
          <a:sy n="83" d="100"/>
        </p:scale>
        <p:origin x="147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</dgm:ptLst>
  <dgm:cxnLst>
    <dgm:cxn modelId="{5A3B9A72-27AE-42CD-9861-297CA585FB40}" type="presOf" srcId="{639B56BB-60A7-464F-AB8F-5AAC04224E98}" destId="{9BB672CA-9583-4BD7-AD3C-72087709702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0E8EFE-7897-427B-B66B-80083F2A4496}">
      <dgm:prSet/>
      <dgm:spPr/>
      <dgm:t>
        <a:bodyPr/>
        <a:lstStyle/>
        <a:p>
          <a:r>
            <a:rPr lang="fr-FR" dirty="0"/>
            <a:t>Catégorie 1:</a:t>
          </a:r>
        </a:p>
        <a:p>
          <a:r>
            <a:rPr lang="fr-FR" dirty="0"/>
            <a:t>CA: 4 653 722.69</a:t>
          </a:r>
        </a:p>
        <a:p>
          <a:r>
            <a:rPr lang="fr-FR" dirty="0"/>
            <a:t>Nb de vente: 227 169</a:t>
          </a:r>
        </a:p>
        <a:p>
          <a:r>
            <a:rPr lang="fr-FR" dirty="0"/>
            <a:t>Proportion du CA : 39.25%</a:t>
          </a:r>
        </a:p>
        <a:p>
          <a:r>
            <a:rPr lang="fr-FR" dirty="0"/>
            <a:t>Panier Moyen: 20,49€</a:t>
          </a:r>
        </a:p>
      </dgm:t>
    </dgm:pt>
    <dgm:pt modelId="{FE441C46-A1DC-401C-888E-9076A5FAB927}" type="parTrans" cxnId="{5BAD8A8E-E8CA-4B7F-AB0E-1EB232AB3B43}">
      <dgm:prSet/>
      <dgm:spPr/>
      <dgm:t>
        <a:bodyPr/>
        <a:lstStyle/>
        <a:p>
          <a:endParaRPr lang="fr-FR"/>
        </a:p>
      </dgm:t>
    </dgm:pt>
    <dgm:pt modelId="{909CC0D8-4A87-4AEB-ACAB-CD876292766B}" type="sibTrans" cxnId="{5BAD8A8E-E8CA-4B7F-AB0E-1EB232AB3B43}">
      <dgm:prSet/>
      <dgm:spPr/>
      <dgm:t>
        <a:bodyPr/>
        <a:lstStyle/>
        <a:p>
          <a:endParaRPr lang="fr-FR"/>
        </a:p>
      </dgm:t>
    </dgm:pt>
    <dgm:pt modelId="{3840FF71-B883-47BB-B320-966AC1E2EFB2}">
      <dgm:prSet/>
      <dgm:spPr/>
      <dgm:t>
        <a:bodyPr/>
        <a:lstStyle/>
        <a:p>
          <a:r>
            <a:rPr lang="fr-FR" dirty="0"/>
            <a:t>Catégorie 0:</a:t>
          </a:r>
        </a:p>
        <a:p>
          <a:r>
            <a:rPr lang="fr-FR" dirty="0"/>
            <a:t>CA: 4 422 082.01</a:t>
          </a:r>
        </a:p>
        <a:p>
          <a:r>
            <a:rPr lang="fr-FR" dirty="0"/>
            <a:t>Nb de vente: 415 680</a:t>
          </a:r>
        </a:p>
        <a:p>
          <a:r>
            <a:rPr lang="fr-FR" dirty="0"/>
            <a:t>Proportion du CA : 37.30%</a:t>
          </a:r>
        </a:p>
        <a:p>
          <a:r>
            <a:rPr lang="fr-FR" dirty="0"/>
            <a:t>Panier Moyen: 10,64€</a:t>
          </a:r>
        </a:p>
      </dgm:t>
    </dgm:pt>
    <dgm:pt modelId="{087502E4-7F37-4AB5-880F-42472120B9AE}" type="parTrans" cxnId="{28CC7FF0-DB10-4523-94E0-42DB99A43137}">
      <dgm:prSet/>
      <dgm:spPr/>
      <dgm:t>
        <a:bodyPr/>
        <a:lstStyle/>
        <a:p>
          <a:endParaRPr lang="fr-FR"/>
        </a:p>
      </dgm:t>
    </dgm:pt>
    <dgm:pt modelId="{DA4236E1-B04B-4011-AF53-0AB8754FAD29}" type="sibTrans" cxnId="{28CC7FF0-DB10-4523-94E0-42DB99A43137}">
      <dgm:prSet/>
      <dgm:spPr/>
      <dgm:t>
        <a:bodyPr/>
        <a:lstStyle/>
        <a:p>
          <a:endParaRPr lang="fr-FR"/>
        </a:p>
      </dgm:t>
    </dgm:pt>
    <dgm:pt modelId="{91A8EBF4-FC10-446F-BCA4-3B46BE493337}">
      <dgm:prSet/>
      <dgm:spPr/>
      <dgm:t>
        <a:bodyPr anchor="t"/>
        <a:lstStyle/>
        <a:p>
          <a:br>
            <a:rPr lang="fr-FR" dirty="0"/>
          </a:br>
          <a:r>
            <a:rPr lang="fr-FR" dirty="0"/>
            <a:t>Catégorie 2:</a:t>
          </a:r>
        </a:p>
        <a:p>
          <a:r>
            <a:rPr lang="fr-FR" dirty="0"/>
            <a:t>CA: 2 780 275.02</a:t>
          </a:r>
        </a:p>
        <a:p>
          <a:r>
            <a:rPr lang="fr-FR" dirty="0"/>
            <a:t>Nb de vente:  36 483</a:t>
          </a:r>
        </a:p>
        <a:p>
          <a:r>
            <a:rPr lang="fr-FR" dirty="0"/>
            <a:t>Proportion du CA: 23.45%</a:t>
          </a:r>
        </a:p>
        <a:p>
          <a:r>
            <a:rPr lang="fr-FR" dirty="0"/>
            <a:t>Panier Moyen: 76,21€</a:t>
          </a:r>
        </a:p>
      </dgm:t>
    </dgm:pt>
    <dgm:pt modelId="{70C6B7FA-3D9B-44A2-A5FC-A4D5F6CA90C9}" type="sibTrans" cxnId="{A76831AE-CCB6-4FD3-99F4-14FECAD6D63D}">
      <dgm:prSet/>
      <dgm:spPr/>
      <dgm:t>
        <a:bodyPr/>
        <a:lstStyle/>
        <a:p>
          <a:endParaRPr lang="fr-FR"/>
        </a:p>
      </dgm:t>
    </dgm:pt>
    <dgm:pt modelId="{A28D954C-C81B-423A-A65A-447F31662255}" type="parTrans" cxnId="{A76831AE-CCB6-4FD3-99F4-14FECAD6D63D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1BBFF013-D235-474D-9A53-66DF269F0FD1}" type="pres">
      <dgm:prSet presAssocID="{3840FF71-B883-47BB-B320-966AC1E2EFB2}" presName="node" presStyleLbl="node1" presStyleIdx="0" presStyleCnt="3" custLinFactNeighborX="747" custLinFactNeighborY="6668">
        <dgm:presLayoutVars>
          <dgm:bulletEnabled val="1"/>
        </dgm:presLayoutVars>
      </dgm:prSet>
      <dgm:spPr/>
    </dgm:pt>
    <dgm:pt modelId="{E22EF6EF-0588-4BBE-AF2D-16283391886C}" type="pres">
      <dgm:prSet presAssocID="{DA4236E1-B04B-4011-AF53-0AB8754FAD29}" presName="sibTrans" presStyleCnt="0"/>
      <dgm:spPr/>
    </dgm:pt>
    <dgm:pt modelId="{A87D9499-1BCD-41E0-B924-285FD04B5382}" type="pres">
      <dgm:prSet presAssocID="{1F0E8EFE-7897-427B-B66B-80083F2A4496}" presName="node" presStyleLbl="node1" presStyleIdx="1" presStyleCnt="3" custLinFactNeighborX="250" custLinFactNeighborY="6099">
        <dgm:presLayoutVars>
          <dgm:bulletEnabled val="1"/>
        </dgm:presLayoutVars>
      </dgm:prSet>
      <dgm:spPr/>
    </dgm:pt>
    <dgm:pt modelId="{1C8BA249-6279-4D07-9A9E-BBA9931C4058}" type="pres">
      <dgm:prSet presAssocID="{909CC0D8-4A87-4AEB-ACAB-CD876292766B}" presName="sibTrans" presStyleCnt="0"/>
      <dgm:spPr/>
    </dgm:pt>
    <dgm:pt modelId="{1E361D09-68BB-4B66-A95C-894F226C1415}" type="pres">
      <dgm:prSet presAssocID="{91A8EBF4-FC10-446F-BCA4-3B46BE493337}" presName="node" presStyleLbl="node1" presStyleIdx="2" presStyleCnt="3" custScaleX="105353" custScaleY="98442" custLinFactNeighborX="-3685" custLinFactNeighborY="3443">
        <dgm:presLayoutVars>
          <dgm:bulletEnabled val="1"/>
        </dgm:presLayoutVars>
      </dgm:prSet>
      <dgm:spPr/>
    </dgm:pt>
  </dgm:ptLst>
  <dgm:cxnLst>
    <dgm:cxn modelId="{93AB6C29-3F0A-4D68-99BB-5D98DC21F866}" type="presOf" srcId="{91A8EBF4-FC10-446F-BCA4-3B46BE493337}" destId="{1E361D09-68BB-4B66-A95C-894F226C1415}" srcOrd="0" destOrd="0" presId="urn:microsoft.com/office/officeart/2005/8/layout/default"/>
    <dgm:cxn modelId="{179A5260-E262-4AEC-BE13-1749F545F096}" type="presOf" srcId="{3840FF71-B883-47BB-B320-966AC1E2EFB2}" destId="{1BBFF013-D235-474D-9A53-66DF269F0FD1}" srcOrd="0" destOrd="0" presId="urn:microsoft.com/office/officeart/2005/8/layout/default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5BAD8A8E-E8CA-4B7F-AB0E-1EB232AB3B43}" srcId="{639B56BB-60A7-464F-AB8F-5AAC04224E98}" destId="{1F0E8EFE-7897-427B-B66B-80083F2A4496}" srcOrd="1" destOrd="0" parTransId="{FE441C46-A1DC-401C-888E-9076A5FAB927}" sibTransId="{909CC0D8-4A87-4AEB-ACAB-CD876292766B}"/>
    <dgm:cxn modelId="{A76831AE-CCB6-4FD3-99F4-14FECAD6D63D}" srcId="{639B56BB-60A7-464F-AB8F-5AAC04224E98}" destId="{91A8EBF4-FC10-446F-BCA4-3B46BE493337}" srcOrd="2" destOrd="0" parTransId="{A28D954C-C81B-423A-A65A-447F31662255}" sibTransId="{70C6B7FA-3D9B-44A2-A5FC-A4D5F6CA90C9}"/>
    <dgm:cxn modelId="{B901E5E0-D6A9-452D-A019-46F6C2CFB7C7}" type="presOf" srcId="{1F0E8EFE-7897-427B-B66B-80083F2A4496}" destId="{A87D9499-1BCD-41E0-B924-285FD04B5382}" srcOrd="0" destOrd="0" presId="urn:microsoft.com/office/officeart/2005/8/layout/default"/>
    <dgm:cxn modelId="{28CC7FF0-DB10-4523-94E0-42DB99A43137}" srcId="{639B56BB-60A7-464F-AB8F-5AAC04224E98}" destId="{3840FF71-B883-47BB-B320-966AC1E2EFB2}" srcOrd="0" destOrd="0" parTransId="{087502E4-7F37-4AB5-880F-42472120B9AE}" sibTransId="{DA4236E1-B04B-4011-AF53-0AB8754FAD29}"/>
    <dgm:cxn modelId="{43EFFC18-10C6-428F-A56C-A28F519AF1F8}" type="presParOf" srcId="{9BB672CA-9583-4BD7-AD3C-72087709702E}" destId="{1BBFF013-D235-474D-9A53-66DF269F0FD1}" srcOrd="0" destOrd="0" presId="urn:microsoft.com/office/officeart/2005/8/layout/default"/>
    <dgm:cxn modelId="{B7F920E6-FDFB-410D-B928-234A23DE6873}" type="presParOf" srcId="{9BB672CA-9583-4BD7-AD3C-72087709702E}" destId="{E22EF6EF-0588-4BBE-AF2D-16283391886C}" srcOrd="1" destOrd="0" presId="urn:microsoft.com/office/officeart/2005/8/layout/default"/>
    <dgm:cxn modelId="{AD5CDF5B-E228-45E0-94E8-7F265D0555C8}" type="presParOf" srcId="{9BB672CA-9583-4BD7-AD3C-72087709702E}" destId="{A87D9499-1BCD-41E0-B924-285FD04B5382}" srcOrd="2" destOrd="0" presId="urn:microsoft.com/office/officeart/2005/8/layout/default"/>
    <dgm:cxn modelId="{86AFE097-5F4C-4113-8D38-F2B481407CD6}" type="presParOf" srcId="{9BB672CA-9583-4BD7-AD3C-72087709702E}" destId="{1C8BA249-6279-4D07-9A9E-BBA9931C4058}" srcOrd="3" destOrd="0" presId="urn:microsoft.com/office/officeart/2005/8/layout/default"/>
    <dgm:cxn modelId="{2E3E0DFF-E7FD-400C-A5F3-139619021E4F}" type="presParOf" srcId="{9BB672CA-9583-4BD7-AD3C-72087709702E}" destId="{1E361D09-68BB-4B66-A95C-894F226C141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</dgm:ptLst>
  <dgm:cxnLst>
    <dgm:cxn modelId="{5A3B9A72-27AE-42CD-9861-297CA585FB40}" type="presOf" srcId="{639B56BB-60A7-464F-AB8F-5AAC04224E98}" destId="{9BB672CA-9583-4BD7-AD3C-72087709702E}" srcOrd="0" destOrd="0" presId="urn:microsoft.com/office/officeart/2005/8/layout/default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0E8EFE-7897-427B-B66B-80083F2A4496}">
      <dgm:prSet custT="1"/>
      <dgm:spPr/>
      <dgm:t>
        <a:bodyPr/>
        <a:lstStyle/>
        <a:p>
          <a:endParaRPr lang="fr-FR" sz="1000" b="0" dirty="0"/>
        </a:p>
        <a:p>
          <a:endParaRPr lang="fr-FR" sz="1000" b="0" dirty="0"/>
        </a:p>
        <a:p>
          <a:r>
            <a:rPr lang="fr-FR" sz="1000" b="0" dirty="0"/>
            <a:t>%  client &lt;  </a:t>
          </a:r>
        </a:p>
        <a:p>
          <a:r>
            <a:rPr lang="fr-FR" sz="1000" b="0" dirty="0"/>
            <a:t>%CA généré</a:t>
          </a:r>
        </a:p>
      </dgm:t>
    </dgm:pt>
    <dgm:pt modelId="{FE441C46-A1DC-401C-888E-9076A5FAB927}" type="parTrans" cxnId="{5BAD8A8E-E8CA-4B7F-AB0E-1EB232AB3B43}">
      <dgm:prSet/>
      <dgm:spPr/>
      <dgm:t>
        <a:bodyPr/>
        <a:lstStyle/>
        <a:p>
          <a:endParaRPr lang="fr-FR"/>
        </a:p>
      </dgm:t>
    </dgm:pt>
    <dgm:pt modelId="{909CC0D8-4A87-4AEB-ACAB-CD876292766B}" type="sibTrans" cxnId="{5BAD8A8E-E8CA-4B7F-AB0E-1EB232AB3B43}">
      <dgm:prSet/>
      <dgm:spPr/>
      <dgm:t>
        <a:bodyPr/>
        <a:lstStyle/>
        <a:p>
          <a:endParaRPr lang="fr-FR"/>
        </a:p>
      </dgm:t>
    </dgm:pt>
    <dgm:pt modelId="{3840FF71-B883-47BB-B320-966AC1E2EFB2}">
      <dgm:prSet/>
      <dgm:spPr/>
      <dgm:t>
        <a:bodyPr/>
        <a:lstStyle/>
        <a:p>
          <a:r>
            <a:rPr lang="fr-FR" dirty="0"/>
            <a:t>Gold client</a:t>
          </a:r>
        </a:p>
      </dgm:t>
    </dgm:pt>
    <dgm:pt modelId="{087502E4-7F37-4AB5-880F-42472120B9AE}" type="parTrans" cxnId="{28CC7FF0-DB10-4523-94E0-42DB99A43137}">
      <dgm:prSet/>
      <dgm:spPr/>
      <dgm:t>
        <a:bodyPr/>
        <a:lstStyle/>
        <a:p>
          <a:endParaRPr lang="fr-FR"/>
        </a:p>
      </dgm:t>
    </dgm:pt>
    <dgm:pt modelId="{DA4236E1-B04B-4011-AF53-0AB8754FAD29}" type="sibTrans" cxnId="{28CC7FF0-DB10-4523-94E0-42DB99A43137}">
      <dgm:prSet/>
      <dgm:spPr/>
      <dgm:t>
        <a:bodyPr/>
        <a:lstStyle/>
        <a:p>
          <a:endParaRPr lang="fr-FR"/>
        </a:p>
      </dgm:t>
    </dgm:pt>
    <dgm:pt modelId="{91A8EBF4-FC10-446F-BCA4-3B46BE493337}">
      <dgm:prSet/>
      <dgm:spPr/>
      <dgm:t>
        <a:bodyPr anchor="t"/>
        <a:lstStyle/>
        <a:p>
          <a:endParaRPr lang="fr-FR" dirty="0"/>
        </a:p>
        <a:p>
          <a:endParaRPr lang="fr-FR" dirty="0"/>
        </a:p>
        <a:p>
          <a:r>
            <a:rPr lang="fr-FR" dirty="0"/>
            <a:t>proportion de client &gt;  proportion de CA généré</a:t>
          </a:r>
        </a:p>
      </dgm:t>
    </dgm:pt>
    <dgm:pt modelId="{70C6B7FA-3D9B-44A2-A5FC-A4D5F6CA90C9}" type="sibTrans" cxnId="{A76831AE-CCB6-4FD3-99F4-14FECAD6D63D}">
      <dgm:prSet/>
      <dgm:spPr/>
      <dgm:t>
        <a:bodyPr/>
        <a:lstStyle/>
        <a:p>
          <a:endParaRPr lang="fr-FR"/>
        </a:p>
      </dgm:t>
    </dgm:pt>
    <dgm:pt modelId="{A28D954C-C81B-423A-A65A-447F31662255}" type="parTrans" cxnId="{A76831AE-CCB6-4FD3-99F4-14FECAD6D63D}">
      <dgm:prSet/>
      <dgm:spPr/>
      <dgm:t>
        <a:bodyPr/>
        <a:lstStyle/>
        <a:p>
          <a:endParaRPr lang="fr-FR"/>
        </a:p>
      </dgm:t>
    </dgm:pt>
    <dgm:pt modelId="{EECDCD17-C8F9-49C9-BF75-3DCC85E5EAD7}">
      <dgm:prSet/>
      <dgm:spPr/>
      <dgm:t>
        <a:bodyPr/>
        <a:lstStyle/>
        <a:p>
          <a:r>
            <a:rPr lang="fr-FR" dirty="0"/>
            <a:t>%client largement  &gt; </a:t>
          </a:r>
          <a:br>
            <a:rPr lang="fr-FR" dirty="0"/>
          </a:br>
          <a:r>
            <a:rPr lang="fr-FR" dirty="0"/>
            <a:t>proportion de CA généré</a:t>
          </a:r>
        </a:p>
      </dgm:t>
    </dgm:pt>
    <dgm:pt modelId="{09C2CB21-C7F8-4164-963C-84145B58639B}" type="parTrans" cxnId="{A7B80366-D256-44D5-BF1B-459619CC704B}">
      <dgm:prSet/>
      <dgm:spPr/>
      <dgm:t>
        <a:bodyPr/>
        <a:lstStyle/>
        <a:p>
          <a:endParaRPr lang="fr-FR"/>
        </a:p>
      </dgm:t>
    </dgm:pt>
    <dgm:pt modelId="{F180A0CB-6A03-471E-AF18-7D814C098B1D}" type="sibTrans" cxnId="{A7B80366-D256-44D5-BF1B-459619CC704B}">
      <dgm:prSet/>
      <dgm:spPr/>
      <dgm:t>
        <a:bodyPr/>
        <a:lstStyle/>
        <a:p>
          <a:endParaRPr lang="fr-FR"/>
        </a:p>
      </dgm:t>
    </dgm:pt>
    <dgm:pt modelId="{CBF90415-0CF0-40E8-8430-E7FD7E59B0F1}" type="pres">
      <dgm:prSet presAssocID="{639B56BB-60A7-464F-AB8F-5AAC04224E98}" presName="Name0" presStyleCnt="0">
        <dgm:presLayoutVars>
          <dgm:dir/>
          <dgm:animLvl val="lvl"/>
          <dgm:resizeHandles val="exact"/>
        </dgm:presLayoutVars>
      </dgm:prSet>
      <dgm:spPr/>
    </dgm:pt>
    <dgm:pt modelId="{368BDD43-9705-44B9-BB15-DD1402F8DC81}" type="pres">
      <dgm:prSet presAssocID="{3840FF71-B883-47BB-B320-966AC1E2EFB2}" presName="Name8" presStyleCnt="0"/>
      <dgm:spPr/>
    </dgm:pt>
    <dgm:pt modelId="{3E79CCA3-EFF0-44A2-8CBF-731392A1549D}" type="pres">
      <dgm:prSet presAssocID="{3840FF71-B883-47BB-B320-966AC1E2EFB2}" presName="level" presStyleLbl="node1" presStyleIdx="0" presStyleCnt="4" custLinFactNeighborX="-8888" custLinFactNeighborY="-16913">
        <dgm:presLayoutVars>
          <dgm:chMax val="1"/>
          <dgm:bulletEnabled val="1"/>
        </dgm:presLayoutVars>
      </dgm:prSet>
      <dgm:spPr/>
    </dgm:pt>
    <dgm:pt modelId="{941B6BBE-82FE-491F-A6BE-E69FAE1F5A71}" type="pres">
      <dgm:prSet presAssocID="{3840FF71-B883-47BB-B320-966AC1E2EFB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3D62A2-29EE-4284-BF8B-FBB203779C32}" type="pres">
      <dgm:prSet presAssocID="{1F0E8EFE-7897-427B-B66B-80083F2A4496}" presName="Name8" presStyleCnt="0"/>
      <dgm:spPr/>
    </dgm:pt>
    <dgm:pt modelId="{707DAAE3-E4B2-42A1-AE3F-E5D6A0CE715E}" type="pres">
      <dgm:prSet presAssocID="{1F0E8EFE-7897-427B-B66B-80083F2A4496}" presName="level" presStyleLbl="node1" presStyleIdx="1" presStyleCnt="4" custLinFactNeighborX="-4532" custLinFactNeighborY="-622">
        <dgm:presLayoutVars>
          <dgm:chMax val="1"/>
          <dgm:bulletEnabled val="1"/>
        </dgm:presLayoutVars>
      </dgm:prSet>
      <dgm:spPr/>
    </dgm:pt>
    <dgm:pt modelId="{197F72C3-915A-46EB-A5BB-EBB9CEB3B65C}" type="pres">
      <dgm:prSet presAssocID="{1F0E8EFE-7897-427B-B66B-80083F2A44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607C5C-3F77-4A39-8085-6564592A4BC7}" type="pres">
      <dgm:prSet presAssocID="{91A8EBF4-FC10-446F-BCA4-3B46BE493337}" presName="Name8" presStyleCnt="0"/>
      <dgm:spPr/>
    </dgm:pt>
    <dgm:pt modelId="{DB443102-1B65-428C-8699-9F45CBFBCE42}" type="pres">
      <dgm:prSet presAssocID="{91A8EBF4-FC10-446F-BCA4-3B46BE493337}" presName="level" presStyleLbl="node1" presStyleIdx="2" presStyleCnt="4" custLinFactNeighborX="-3021" custLinFactNeighborY="-2031">
        <dgm:presLayoutVars>
          <dgm:chMax val="1"/>
          <dgm:bulletEnabled val="1"/>
        </dgm:presLayoutVars>
      </dgm:prSet>
      <dgm:spPr/>
    </dgm:pt>
    <dgm:pt modelId="{2DB4CE06-DF80-4DB0-A8F3-D803FDC2129F}" type="pres">
      <dgm:prSet presAssocID="{91A8EBF4-FC10-446F-BCA4-3B46BE4933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0214E84-6D7F-468E-93DF-E6C6E5F249DF}" type="pres">
      <dgm:prSet presAssocID="{EECDCD17-C8F9-49C9-BF75-3DCC85E5EAD7}" presName="Name8" presStyleCnt="0"/>
      <dgm:spPr/>
    </dgm:pt>
    <dgm:pt modelId="{AFCEBEA3-ECBC-481A-A95A-92A943023143}" type="pres">
      <dgm:prSet presAssocID="{EECDCD17-C8F9-49C9-BF75-3DCC85E5EAD7}" presName="level" presStyleLbl="node1" presStyleIdx="3" presStyleCnt="4" custLinFactNeighborX="-1395" custLinFactNeighborY="-886">
        <dgm:presLayoutVars>
          <dgm:chMax val="1"/>
          <dgm:bulletEnabled val="1"/>
        </dgm:presLayoutVars>
      </dgm:prSet>
      <dgm:spPr/>
    </dgm:pt>
    <dgm:pt modelId="{32D6E5E7-7FAE-495E-A954-FC0493C4ED39}" type="pres">
      <dgm:prSet presAssocID="{EECDCD17-C8F9-49C9-BF75-3DCC85E5EAD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A804916-C934-479F-90C1-8B2302CA1CC0}" type="presOf" srcId="{3840FF71-B883-47BB-B320-966AC1E2EFB2}" destId="{3E79CCA3-EFF0-44A2-8CBF-731392A1549D}" srcOrd="0" destOrd="0" presId="urn:microsoft.com/office/officeart/2005/8/layout/pyramid1"/>
    <dgm:cxn modelId="{CB2AD726-6B03-41D3-90A2-9CF7943C8579}" type="presOf" srcId="{EECDCD17-C8F9-49C9-BF75-3DCC85E5EAD7}" destId="{32D6E5E7-7FAE-495E-A954-FC0493C4ED39}" srcOrd="1" destOrd="0" presId="urn:microsoft.com/office/officeart/2005/8/layout/pyramid1"/>
    <dgm:cxn modelId="{890CC140-5DC0-43D3-9F90-169CB21638AA}" type="presOf" srcId="{EECDCD17-C8F9-49C9-BF75-3DCC85E5EAD7}" destId="{AFCEBEA3-ECBC-481A-A95A-92A943023143}" srcOrd="0" destOrd="0" presId="urn:microsoft.com/office/officeart/2005/8/layout/pyramid1"/>
    <dgm:cxn modelId="{C8A7845D-C95B-4938-B01F-2E01CD8C657F}" type="presOf" srcId="{1F0E8EFE-7897-427B-B66B-80083F2A4496}" destId="{197F72C3-915A-46EB-A5BB-EBB9CEB3B65C}" srcOrd="1" destOrd="0" presId="urn:microsoft.com/office/officeart/2005/8/layout/pyramid1"/>
    <dgm:cxn modelId="{6F719860-8F25-47E5-8E4E-FE1F050F435B}" type="presOf" srcId="{91A8EBF4-FC10-446F-BCA4-3B46BE493337}" destId="{DB443102-1B65-428C-8699-9F45CBFBCE42}" srcOrd="0" destOrd="0" presId="urn:microsoft.com/office/officeart/2005/8/layout/pyramid1"/>
    <dgm:cxn modelId="{A7B80366-D256-44D5-BF1B-459619CC704B}" srcId="{639B56BB-60A7-464F-AB8F-5AAC04224E98}" destId="{EECDCD17-C8F9-49C9-BF75-3DCC85E5EAD7}" srcOrd="3" destOrd="0" parTransId="{09C2CB21-C7F8-4164-963C-84145B58639B}" sibTransId="{F180A0CB-6A03-471E-AF18-7D814C098B1D}"/>
    <dgm:cxn modelId="{4CDACA7C-751C-45DC-91DF-0B5292986E0F}" type="presOf" srcId="{3840FF71-B883-47BB-B320-966AC1E2EFB2}" destId="{941B6BBE-82FE-491F-A6BE-E69FAE1F5A71}" srcOrd="1" destOrd="0" presId="urn:microsoft.com/office/officeart/2005/8/layout/pyramid1"/>
    <dgm:cxn modelId="{5BAD8A8E-E8CA-4B7F-AB0E-1EB232AB3B43}" srcId="{639B56BB-60A7-464F-AB8F-5AAC04224E98}" destId="{1F0E8EFE-7897-427B-B66B-80083F2A4496}" srcOrd="1" destOrd="0" parTransId="{FE441C46-A1DC-401C-888E-9076A5FAB927}" sibTransId="{909CC0D8-4A87-4AEB-ACAB-CD876292766B}"/>
    <dgm:cxn modelId="{5780849F-467A-4070-9E1C-1BEC1529EE54}" type="presOf" srcId="{91A8EBF4-FC10-446F-BCA4-3B46BE493337}" destId="{2DB4CE06-DF80-4DB0-A8F3-D803FDC2129F}" srcOrd="1" destOrd="0" presId="urn:microsoft.com/office/officeart/2005/8/layout/pyramid1"/>
    <dgm:cxn modelId="{6D7D30AC-9E78-4976-98C1-466D27FD89C4}" type="presOf" srcId="{639B56BB-60A7-464F-AB8F-5AAC04224E98}" destId="{CBF90415-0CF0-40E8-8430-E7FD7E59B0F1}" srcOrd="0" destOrd="0" presId="urn:microsoft.com/office/officeart/2005/8/layout/pyramid1"/>
    <dgm:cxn modelId="{A76831AE-CCB6-4FD3-99F4-14FECAD6D63D}" srcId="{639B56BB-60A7-464F-AB8F-5AAC04224E98}" destId="{91A8EBF4-FC10-446F-BCA4-3B46BE493337}" srcOrd="2" destOrd="0" parTransId="{A28D954C-C81B-423A-A65A-447F31662255}" sibTransId="{70C6B7FA-3D9B-44A2-A5FC-A4D5F6CA90C9}"/>
    <dgm:cxn modelId="{03BC6ED4-62F0-42EF-83EE-8D3F8A00998B}" type="presOf" srcId="{1F0E8EFE-7897-427B-B66B-80083F2A4496}" destId="{707DAAE3-E4B2-42A1-AE3F-E5D6A0CE715E}" srcOrd="0" destOrd="0" presId="urn:microsoft.com/office/officeart/2005/8/layout/pyramid1"/>
    <dgm:cxn modelId="{28CC7FF0-DB10-4523-94E0-42DB99A43137}" srcId="{639B56BB-60A7-464F-AB8F-5AAC04224E98}" destId="{3840FF71-B883-47BB-B320-966AC1E2EFB2}" srcOrd="0" destOrd="0" parTransId="{087502E4-7F37-4AB5-880F-42472120B9AE}" sibTransId="{DA4236E1-B04B-4011-AF53-0AB8754FAD29}"/>
    <dgm:cxn modelId="{DCF761D5-41B3-46A6-B787-52459656C3E2}" type="presParOf" srcId="{CBF90415-0CF0-40E8-8430-E7FD7E59B0F1}" destId="{368BDD43-9705-44B9-BB15-DD1402F8DC81}" srcOrd="0" destOrd="0" presId="urn:microsoft.com/office/officeart/2005/8/layout/pyramid1"/>
    <dgm:cxn modelId="{7FA19BA5-6523-4732-AF3B-E93DB4125A07}" type="presParOf" srcId="{368BDD43-9705-44B9-BB15-DD1402F8DC81}" destId="{3E79CCA3-EFF0-44A2-8CBF-731392A1549D}" srcOrd="0" destOrd="0" presId="urn:microsoft.com/office/officeart/2005/8/layout/pyramid1"/>
    <dgm:cxn modelId="{BC38B29C-FBC2-4E3D-8AF4-0FFB219A44EC}" type="presParOf" srcId="{368BDD43-9705-44B9-BB15-DD1402F8DC81}" destId="{941B6BBE-82FE-491F-A6BE-E69FAE1F5A71}" srcOrd="1" destOrd="0" presId="urn:microsoft.com/office/officeart/2005/8/layout/pyramid1"/>
    <dgm:cxn modelId="{B21299B5-CF05-47DB-8936-E587759C856F}" type="presParOf" srcId="{CBF90415-0CF0-40E8-8430-E7FD7E59B0F1}" destId="{6A3D62A2-29EE-4284-BF8B-FBB203779C32}" srcOrd="1" destOrd="0" presId="urn:microsoft.com/office/officeart/2005/8/layout/pyramid1"/>
    <dgm:cxn modelId="{8442F4F7-03A5-4ADA-96B4-45C4DE40B449}" type="presParOf" srcId="{6A3D62A2-29EE-4284-BF8B-FBB203779C32}" destId="{707DAAE3-E4B2-42A1-AE3F-E5D6A0CE715E}" srcOrd="0" destOrd="0" presId="urn:microsoft.com/office/officeart/2005/8/layout/pyramid1"/>
    <dgm:cxn modelId="{7661370C-970B-41FE-BDAD-70D385497446}" type="presParOf" srcId="{6A3D62A2-29EE-4284-BF8B-FBB203779C32}" destId="{197F72C3-915A-46EB-A5BB-EBB9CEB3B65C}" srcOrd="1" destOrd="0" presId="urn:microsoft.com/office/officeart/2005/8/layout/pyramid1"/>
    <dgm:cxn modelId="{0B8E0C0B-A6F8-49ED-B58B-C26F837D1E25}" type="presParOf" srcId="{CBF90415-0CF0-40E8-8430-E7FD7E59B0F1}" destId="{F8607C5C-3F77-4A39-8085-6564592A4BC7}" srcOrd="2" destOrd="0" presId="urn:microsoft.com/office/officeart/2005/8/layout/pyramid1"/>
    <dgm:cxn modelId="{94F64D1A-7CE7-409E-9629-DB30E3E465D1}" type="presParOf" srcId="{F8607C5C-3F77-4A39-8085-6564592A4BC7}" destId="{DB443102-1B65-428C-8699-9F45CBFBCE42}" srcOrd="0" destOrd="0" presId="urn:microsoft.com/office/officeart/2005/8/layout/pyramid1"/>
    <dgm:cxn modelId="{BD6F6401-0733-415C-BF91-E02CCEC3EDB4}" type="presParOf" srcId="{F8607C5C-3F77-4A39-8085-6564592A4BC7}" destId="{2DB4CE06-DF80-4DB0-A8F3-D803FDC2129F}" srcOrd="1" destOrd="0" presId="urn:microsoft.com/office/officeart/2005/8/layout/pyramid1"/>
    <dgm:cxn modelId="{F39E077B-63F0-4B43-B092-B97FAD1514C2}" type="presParOf" srcId="{CBF90415-0CF0-40E8-8430-E7FD7E59B0F1}" destId="{60214E84-6D7F-468E-93DF-E6C6E5F249DF}" srcOrd="3" destOrd="0" presId="urn:microsoft.com/office/officeart/2005/8/layout/pyramid1"/>
    <dgm:cxn modelId="{DCA006D6-E3A4-4718-A13E-5FFB98DB8B55}" type="presParOf" srcId="{60214E84-6D7F-468E-93DF-E6C6E5F249DF}" destId="{AFCEBEA3-ECBC-481A-A95A-92A943023143}" srcOrd="0" destOrd="0" presId="urn:microsoft.com/office/officeart/2005/8/layout/pyramid1"/>
    <dgm:cxn modelId="{677342EA-6E66-4F61-B90B-F782A0E161EA}" type="presParOf" srcId="{60214E84-6D7F-468E-93DF-E6C6E5F249DF}" destId="{32D6E5E7-7FAE-495E-A954-FC0493C4ED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034024-AC4E-4DB0-8293-30718726D3BF}">
      <dgm:prSet/>
      <dgm:spPr/>
      <dgm:t>
        <a:bodyPr/>
        <a:lstStyle/>
        <a:p>
          <a:r>
            <a:rPr lang="fr-FR" b="1" i="0" dirty="0"/>
            <a:t>1.</a:t>
          </a:r>
        </a:p>
        <a:p>
          <a:r>
            <a:rPr lang="fr-FR" noProof="0" dirty="0"/>
            <a:t>Traitement</a:t>
          </a:r>
          <a:r>
            <a:rPr lang="en-US" dirty="0"/>
            <a:t> des données</a:t>
          </a:r>
        </a:p>
      </dgm:t>
    </dgm:pt>
    <dgm:pt modelId="{3CE2B20F-430E-4D60-A332-B1DCF85BC9D8}" type="parTrans" cxnId="{470AB829-B741-4111-A92E-CDA818349D64}">
      <dgm:prSet/>
      <dgm:spPr/>
      <dgm:t>
        <a:bodyPr/>
        <a:lstStyle/>
        <a:p>
          <a:endParaRPr lang="en-US"/>
        </a:p>
      </dgm:t>
    </dgm:pt>
    <dgm:pt modelId="{7B961E83-82FA-4C9C-B6E6-DA71A10106A4}" type="sibTrans" cxnId="{470AB829-B741-4111-A92E-CDA818349D64}">
      <dgm:prSet/>
      <dgm:spPr/>
      <dgm:t>
        <a:bodyPr/>
        <a:lstStyle/>
        <a:p>
          <a:endParaRPr lang="en-US"/>
        </a:p>
      </dgm:t>
    </dgm:pt>
    <dgm:pt modelId="{EF0ECA51-72F9-4996-9F85-84BBE4BC2C43}">
      <dgm:prSet/>
      <dgm:spPr/>
      <dgm:t>
        <a:bodyPr/>
        <a:lstStyle/>
        <a:p>
          <a:r>
            <a:rPr lang="fr-FR" b="1" dirty="0"/>
            <a:t>2.</a:t>
          </a:r>
        </a:p>
        <a:p>
          <a:r>
            <a:rPr lang="fr-FR" b="1" dirty="0"/>
            <a:t>Le CA</a:t>
          </a:r>
          <a:endParaRPr lang="en-US" dirty="0"/>
        </a:p>
      </dgm:t>
    </dgm:pt>
    <dgm:pt modelId="{7F62FBAA-4D36-4D86-A47B-B490262D49D1}" type="parTrans" cxnId="{09394374-58EF-46D6-A352-AFD928A0EAD4}">
      <dgm:prSet/>
      <dgm:spPr/>
      <dgm:t>
        <a:bodyPr/>
        <a:lstStyle/>
        <a:p>
          <a:endParaRPr lang="en-US"/>
        </a:p>
      </dgm:t>
    </dgm:pt>
    <dgm:pt modelId="{1E7D9761-83BD-47F1-A82C-67EDCB373136}" type="sibTrans" cxnId="{09394374-58EF-46D6-A352-AFD928A0EAD4}">
      <dgm:prSet/>
      <dgm:spPr/>
      <dgm:t>
        <a:bodyPr/>
        <a:lstStyle/>
        <a:p>
          <a:endParaRPr lang="en-US"/>
        </a:p>
      </dgm:t>
    </dgm:pt>
    <dgm:pt modelId="{AB9ABB9C-0DA7-4E82-AB36-8F9FB869C2CE}">
      <dgm:prSet/>
      <dgm:spPr/>
      <dgm:t>
        <a:bodyPr/>
        <a:lstStyle/>
        <a:p>
          <a:r>
            <a:rPr lang="fr-FR" b="1" dirty="0"/>
            <a:t>3.</a:t>
          </a:r>
        </a:p>
        <a:p>
          <a:r>
            <a:rPr lang="fr-FR" b="1" dirty="0"/>
            <a:t>Analyse ciblée  clients</a:t>
          </a:r>
          <a:endParaRPr lang="en-US" dirty="0"/>
        </a:p>
      </dgm:t>
    </dgm:pt>
    <dgm:pt modelId="{E59466B2-A597-48CC-B285-B8BE62C669D7}" type="parTrans" cxnId="{75797922-8049-454A-AD2F-BC4B0ACA2E75}">
      <dgm:prSet/>
      <dgm:spPr/>
      <dgm:t>
        <a:bodyPr/>
        <a:lstStyle/>
        <a:p>
          <a:endParaRPr lang="en-US"/>
        </a:p>
      </dgm:t>
    </dgm:pt>
    <dgm:pt modelId="{C1DB364D-851A-41B4-893F-9C1B6AC2B850}" type="sibTrans" cxnId="{75797922-8049-454A-AD2F-BC4B0ACA2E75}">
      <dgm:prSet/>
      <dgm:spPr/>
      <dgm:t>
        <a:bodyPr/>
        <a:lstStyle/>
        <a:p>
          <a:endParaRPr lang="en-US"/>
        </a:p>
      </dgm:t>
    </dgm:pt>
    <dgm:pt modelId="{B7AA7B6C-D1D4-43B8-BC70-DA811700BA08}">
      <dgm:prSet/>
      <dgm:spPr/>
      <dgm:t>
        <a:bodyPr/>
        <a:lstStyle/>
        <a:p>
          <a:r>
            <a:rPr lang="fr-FR" b="1" dirty="0"/>
            <a:t>4.</a:t>
          </a:r>
        </a:p>
        <a:p>
          <a:r>
            <a:rPr lang="fr-FR" b="1" dirty="0"/>
            <a:t>Analyse ciblée produits</a:t>
          </a:r>
          <a:endParaRPr lang="en-US" dirty="0"/>
        </a:p>
      </dgm:t>
    </dgm:pt>
    <dgm:pt modelId="{CFFAA740-AA19-4BAE-9CA3-83F7A3A9823E}" type="parTrans" cxnId="{3F9A3C1C-3A94-40C5-A109-E5048FBE01E4}">
      <dgm:prSet/>
      <dgm:spPr/>
      <dgm:t>
        <a:bodyPr/>
        <a:lstStyle/>
        <a:p>
          <a:endParaRPr lang="en-US"/>
        </a:p>
      </dgm:t>
    </dgm:pt>
    <dgm:pt modelId="{11530E49-A631-4850-9B1F-AA7ABAED644D}" type="sibTrans" cxnId="{3F9A3C1C-3A94-40C5-A109-E5048FBE01E4}">
      <dgm:prSet/>
      <dgm:spPr/>
      <dgm:t>
        <a:bodyPr/>
        <a:lstStyle/>
        <a:p>
          <a:endParaRPr lang="en-US"/>
        </a:p>
      </dgm:t>
    </dgm:pt>
    <dgm:pt modelId="{6DDCFB5C-9653-4E9E-A8FF-FED426F69B3E}">
      <dgm:prSet/>
      <dgm:spPr/>
      <dgm:t>
        <a:bodyPr/>
        <a:lstStyle/>
        <a:p>
          <a:r>
            <a:rPr lang="fr-FR" b="1" dirty="0"/>
            <a:t>5.</a:t>
          </a:r>
        </a:p>
        <a:p>
          <a:r>
            <a:rPr lang="fr-FR" b="1" dirty="0"/>
            <a:t>Analyse des corrélations</a:t>
          </a:r>
          <a:endParaRPr lang="en-US" dirty="0"/>
        </a:p>
      </dgm:t>
    </dgm:pt>
    <dgm:pt modelId="{4A60A219-CA21-4B0D-98BD-25641E961710}" type="parTrans" cxnId="{28979354-CCBB-4792-8B87-971DAFEB4B7A}">
      <dgm:prSet/>
      <dgm:spPr/>
      <dgm:t>
        <a:bodyPr/>
        <a:lstStyle/>
        <a:p>
          <a:endParaRPr lang="en-US"/>
        </a:p>
      </dgm:t>
    </dgm:pt>
    <dgm:pt modelId="{56D287F1-7F0B-4C75-9FEB-335126A62723}" type="sibTrans" cxnId="{28979354-CCBB-4792-8B87-971DAFEB4B7A}">
      <dgm:prSet/>
      <dgm:spPr/>
      <dgm:t>
        <a:bodyPr/>
        <a:lstStyle/>
        <a:p>
          <a:endParaRPr lang="en-US"/>
        </a:p>
      </dgm:t>
    </dgm:pt>
    <dgm:pt modelId="{55D22DBE-CBEB-4542-9FB2-309A1E27ED9B}">
      <dgm:prSet/>
      <dgm:spPr/>
      <dgm:t>
        <a:bodyPr/>
        <a:lstStyle/>
        <a:p>
          <a:r>
            <a:rPr lang="fr-FR" b="1" i="0" dirty="0"/>
            <a:t>6.</a:t>
          </a:r>
        </a:p>
        <a:p>
          <a:r>
            <a:rPr lang="en-US" dirty="0"/>
            <a:t>Conclusions</a:t>
          </a:r>
        </a:p>
      </dgm:t>
    </dgm:pt>
    <dgm:pt modelId="{9DC89F8A-7D9A-4A39-AD8D-45C95DF6657F}" type="parTrans" cxnId="{EF3A2D74-2D3C-4F57-BEB2-F27A24AF00B6}">
      <dgm:prSet/>
      <dgm:spPr/>
      <dgm:t>
        <a:bodyPr/>
        <a:lstStyle/>
        <a:p>
          <a:endParaRPr lang="fr-FR"/>
        </a:p>
      </dgm:t>
    </dgm:pt>
    <dgm:pt modelId="{963F25B7-CAE4-476A-8434-D3B68A223578}" type="sibTrans" cxnId="{EF3A2D74-2D3C-4F57-BEB2-F27A24AF00B6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D78D7FC8-2EAE-4D17-B6D8-72662C0C7130}" type="pres">
      <dgm:prSet presAssocID="{42034024-AC4E-4DB0-8293-30718726D3BF}" presName="node" presStyleLbl="node1" presStyleIdx="0" presStyleCnt="6" custLinFactNeighborX="-940" custLinFactNeighborY="-7133">
        <dgm:presLayoutVars>
          <dgm:bulletEnabled val="1"/>
        </dgm:presLayoutVars>
      </dgm:prSet>
      <dgm:spPr/>
    </dgm:pt>
    <dgm:pt modelId="{DDE1DDA0-FEA0-43CC-8B19-032EE3977692}" type="pres">
      <dgm:prSet presAssocID="{7B961E83-82FA-4C9C-B6E6-DA71A10106A4}" presName="sibTrans" presStyleCnt="0"/>
      <dgm:spPr/>
    </dgm:pt>
    <dgm:pt modelId="{A02204F8-51C9-4478-9B4A-768330A3AE04}" type="pres">
      <dgm:prSet presAssocID="{EF0ECA51-72F9-4996-9F85-84BBE4BC2C43}" presName="node" presStyleLbl="node1" presStyleIdx="1" presStyleCnt="6" custLinFactNeighborX="-350" custLinFactNeighborY="-4560">
        <dgm:presLayoutVars>
          <dgm:bulletEnabled val="1"/>
        </dgm:presLayoutVars>
      </dgm:prSet>
      <dgm:spPr/>
    </dgm:pt>
    <dgm:pt modelId="{C87D2635-57B0-49E0-95F9-0F8953F6FF8E}" type="pres">
      <dgm:prSet presAssocID="{1E7D9761-83BD-47F1-A82C-67EDCB373136}" presName="sibTrans" presStyleCnt="0"/>
      <dgm:spPr/>
    </dgm:pt>
    <dgm:pt modelId="{9B9E12FB-78A8-47CA-8E11-B8987F425251}" type="pres">
      <dgm:prSet presAssocID="{AB9ABB9C-0DA7-4E82-AB36-8F9FB869C2CE}" presName="node" presStyleLbl="node1" presStyleIdx="2" presStyleCnt="6" custLinFactNeighborX="-2170" custLinFactNeighborY="-4560">
        <dgm:presLayoutVars>
          <dgm:bulletEnabled val="1"/>
        </dgm:presLayoutVars>
      </dgm:prSet>
      <dgm:spPr/>
    </dgm:pt>
    <dgm:pt modelId="{604AF4C0-7D23-4F2B-9EE5-F96B4D98712F}" type="pres">
      <dgm:prSet presAssocID="{C1DB364D-851A-41B4-893F-9C1B6AC2B850}" presName="sibTrans" presStyleCnt="0"/>
      <dgm:spPr/>
    </dgm:pt>
    <dgm:pt modelId="{671BA597-9D0A-4B11-B153-E3ECD2D72A82}" type="pres">
      <dgm:prSet presAssocID="{B7AA7B6C-D1D4-43B8-BC70-DA811700BA08}" presName="node" presStyleLbl="node1" presStyleIdx="3" presStyleCnt="6">
        <dgm:presLayoutVars>
          <dgm:bulletEnabled val="1"/>
        </dgm:presLayoutVars>
      </dgm:prSet>
      <dgm:spPr/>
    </dgm:pt>
    <dgm:pt modelId="{0123DFD5-B412-4277-BCCA-574095327214}" type="pres">
      <dgm:prSet presAssocID="{11530E49-A631-4850-9B1F-AA7ABAED644D}" presName="sibTrans" presStyleCnt="0"/>
      <dgm:spPr/>
    </dgm:pt>
    <dgm:pt modelId="{82E9348B-C164-4666-98C6-CAB6ED05FE1E}" type="pres">
      <dgm:prSet presAssocID="{6DDCFB5C-9653-4E9E-A8FF-FED426F69B3E}" presName="node" presStyleLbl="node1" presStyleIdx="4" presStyleCnt="6">
        <dgm:presLayoutVars>
          <dgm:bulletEnabled val="1"/>
        </dgm:presLayoutVars>
      </dgm:prSet>
      <dgm:spPr/>
    </dgm:pt>
    <dgm:pt modelId="{39EB82D6-0A18-49D7-B626-713BF58463D2}" type="pres">
      <dgm:prSet presAssocID="{56D287F1-7F0B-4C75-9FEB-335126A62723}" presName="sibTrans" presStyleCnt="0"/>
      <dgm:spPr/>
    </dgm:pt>
    <dgm:pt modelId="{68B82D71-D2F1-49FF-BE0D-24C48201DB18}" type="pres">
      <dgm:prSet presAssocID="{55D22DBE-CBEB-4542-9FB2-309A1E27ED9B}" presName="node" presStyleLbl="node1" presStyleIdx="5" presStyleCnt="6" custLinFactNeighborX="-940" custLinFactNeighborY="-7133">
        <dgm:presLayoutVars>
          <dgm:bulletEnabled val="1"/>
        </dgm:presLayoutVars>
      </dgm:prSet>
      <dgm:spPr/>
    </dgm:pt>
  </dgm:ptLst>
  <dgm:cxnLst>
    <dgm:cxn modelId="{3F9A3C1C-3A94-40C5-A109-E5048FBE01E4}" srcId="{639B56BB-60A7-464F-AB8F-5AAC04224E98}" destId="{B7AA7B6C-D1D4-43B8-BC70-DA811700BA08}" srcOrd="3" destOrd="0" parTransId="{CFFAA740-AA19-4BAE-9CA3-83F7A3A9823E}" sibTransId="{11530E49-A631-4850-9B1F-AA7ABAED644D}"/>
    <dgm:cxn modelId="{75797922-8049-454A-AD2F-BC4B0ACA2E75}" srcId="{639B56BB-60A7-464F-AB8F-5AAC04224E98}" destId="{AB9ABB9C-0DA7-4E82-AB36-8F9FB869C2CE}" srcOrd="2" destOrd="0" parTransId="{E59466B2-A597-48CC-B285-B8BE62C669D7}" sibTransId="{C1DB364D-851A-41B4-893F-9C1B6AC2B850}"/>
    <dgm:cxn modelId="{C089A623-E97B-4CD0-837E-9D21F539466A}" type="presOf" srcId="{55D22DBE-CBEB-4542-9FB2-309A1E27ED9B}" destId="{68B82D71-D2F1-49FF-BE0D-24C48201DB18}" srcOrd="0" destOrd="0" presId="urn:microsoft.com/office/officeart/2005/8/layout/default"/>
    <dgm:cxn modelId="{470AB829-B741-4111-A92E-CDA818349D64}" srcId="{639B56BB-60A7-464F-AB8F-5AAC04224E98}" destId="{42034024-AC4E-4DB0-8293-30718726D3BF}" srcOrd="0" destOrd="0" parTransId="{3CE2B20F-430E-4D60-A332-B1DCF85BC9D8}" sibTransId="{7B961E83-82FA-4C9C-B6E6-DA71A10106A4}"/>
    <dgm:cxn modelId="{2E434844-AEFD-41D0-8C24-A8A9CE65EB08}" type="presOf" srcId="{B7AA7B6C-D1D4-43B8-BC70-DA811700BA08}" destId="{671BA597-9D0A-4B11-B153-E3ECD2D72A82}" srcOrd="0" destOrd="0" presId="urn:microsoft.com/office/officeart/2005/8/layout/default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EF3A2D74-2D3C-4F57-BEB2-F27A24AF00B6}" srcId="{639B56BB-60A7-464F-AB8F-5AAC04224E98}" destId="{55D22DBE-CBEB-4542-9FB2-309A1E27ED9B}" srcOrd="5" destOrd="0" parTransId="{9DC89F8A-7D9A-4A39-AD8D-45C95DF6657F}" sibTransId="{963F25B7-CAE4-476A-8434-D3B68A223578}"/>
    <dgm:cxn modelId="{09394374-58EF-46D6-A352-AFD928A0EAD4}" srcId="{639B56BB-60A7-464F-AB8F-5AAC04224E98}" destId="{EF0ECA51-72F9-4996-9F85-84BBE4BC2C43}" srcOrd="1" destOrd="0" parTransId="{7F62FBAA-4D36-4D86-A47B-B490262D49D1}" sibTransId="{1E7D9761-83BD-47F1-A82C-67EDCB373136}"/>
    <dgm:cxn modelId="{28979354-CCBB-4792-8B87-971DAFEB4B7A}" srcId="{639B56BB-60A7-464F-AB8F-5AAC04224E98}" destId="{6DDCFB5C-9653-4E9E-A8FF-FED426F69B3E}" srcOrd="4" destOrd="0" parTransId="{4A60A219-CA21-4B0D-98BD-25641E961710}" sibTransId="{56D287F1-7F0B-4C75-9FEB-335126A62723}"/>
    <dgm:cxn modelId="{06A693A1-AEF4-43EC-941B-B01C531B6D45}" type="presOf" srcId="{6DDCFB5C-9653-4E9E-A8FF-FED426F69B3E}" destId="{82E9348B-C164-4666-98C6-CAB6ED05FE1E}" srcOrd="0" destOrd="0" presId="urn:microsoft.com/office/officeart/2005/8/layout/default"/>
    <dgm:cxn modelId="{A29EA5B4-B979-4AC6-A862-73FA3DE50E97}" type="presOf" srcId="{AB9ABB9C-0DA7-4E82-AB36-8F9FB869C2CE}" destId="{9B9E12FB-78A8-47CA-8E11-B8987F425251}" srcOrd="0" destOrd="0" presId="urn:microsoft.com/office/officeart/2005/8/layout/default"/>
    <dgm:cxn modelId="{684F6DC0-C278-438F-9EF2-691FAEE8E217}" type="presOf" srcId="{EF0ECA51-72F9-4996-9F85-84BBE4BC2C43}" destId="{A02204F8-51C9-4478-9B4A-768330A3AE04}" srcOrd="0" destOrd="0" presId="urn:microsoft.com/office/officeart/2005/8/layout/default"/>
    <dgm:cxn modelId="{97409FF1-AE2F-4153-8E38-5AEAD0767CC2}" type="presOf" srcId="{42034024-AC4E-4DB0-8293-30718726D3BF}" destId="{D78D7FC8-2EAE-4D17-B6D8-72662C0C7130}" srcOrd="0" destOrd="0" presId="urn:microsoft.com/office/officeart/2005/8/layout/default"/>
    <dgm:cxn modelId="{013ACC3E-25B2-4BA0-B9D8-348D9B9C2FA5}" type="presParOf" srcId="{9BB672CA-9583-4BD7-AD3C-72087709702E}" destId="{D78D7FC8-2EAE-4D17-B6D8-72662C0C7130}" srcOrd="0" destOrd="0" presId="urn:microsoft.com/office/officeart/2005/8/layout/default"/>
    <dgm:cxn modelId="{AFD1DD12-FE9C-41E5-B343-0CD54EBC11C9}" type="presParOf" srcId="{9BB672CA-9583-4BD7-AD3C-72087709702E}" destId="{DDE1DDA0-FEA0-43CC-8B19-032EE3977692}" srcOrd="1" destOrd="0" presId="urn:microsoft.com/office/officeart/2005/8/layout/default"/>
    <dgm:cxn modelId="{09E493E2-1212-4F3A-807F-3F2B17DB538E}" type="presParOf" srcId="{9BB672CA-9583-4BD7-AD3C-72087709702E}" destId="{A02204F8-51C9-4478-9B4A-768330A3AE04}" srcOrd="2" destOrd="0" presId="urn:microsoft.com/office/officeart/2005/8/layout/default"/>
    <dgm:cxn modelId="{EEB1DCF5-8933-40BA-B8B0-254662519CF6}" type="presParOf" srcId="{9BB672CA-9583-4BD7-AD3C-72087709702E}" destId="{C87D2635-57B0-49E0-95F9-0F8953F6FF8E}" srcOrd="3" destOrd="0" presId="urn:microsoft.com/office/officeart/2005/8/layout/default"/>
    <dgm:cxn modelId="{F6BE4145-519B-42C7-A2C2-0147B3B335D7}" type="presParOf" srcId="{9BB672CA-9583-4BD7-AD3C-72087709702E}" destId="{9B9E12FB-78A8-47CA-8E11-B8987F425251}" srcOrd="4" destOrd="0" presId="urn:microsoft.com/office/officeart/2005/8/layout/default"/>
    <dgm:cxn modelId="{BD06DDBE-7A70-486E-89DE-012E3CB2242C}" type="presParOf" srcId="{9BB672CA-9583-4BD7-AD3C-72087709702E}" destId="{604AF4C0-7D23-4F2B-9EE5-F96B4D98712F}" srcOrd="5" destOrd="0" presId="urn:microsoft.com/office/officeart/2005/8/layout/default"/>
    <dgm:cxn modelId="{EF9B74D1-65CF-4089-86D3-9A477690DB6C}" type="presParOf" srcId="{9BB672CA-9583-4BD7-AD3C-72087709702E}" destId="{671BA597-9D0A-4B11-B153-E3ECD2D72A82}" srcOrd="6" destOrd="0" presId="urn:microsoft.com/office/officeart/2005/8/layout/default"/>
    <dgm:cxn modelId="{F02D5C0F-283C-4E53-8685-DB8110E38A86}" type="presParOf" srcId="{9BB672CA-9583-4BD7-AD3C-72087709702E}" destId="{0123DFD5-B412-4277-BCCA-574095327214}" srcOrd="7" destOrd="0" presId="urn:microsoft.com/office/officeart/2005/8/layout/default"/>
    <dgm:cxn modelId="{18FE89C4-F306-41CA-B37E-8DEAB0FC941E}" type="presParOf" srcId="{9BB672CA-9583-4BD7-AD3C-72087709702E}" destId="{82E9348B-C164-4666-98C6-CAB6ED05FE1E}" srcOrd="8" destOrd="0" presId="urn:microsoft.com/office/officeart/2005/8/layout/default"/>
    <dgm:cxn modelId="{1B1FA33C-DADA-4606-9B9E-A93C764E2E84}" type="presParOf" srcId="{9BB672CA-9583-4BD7-AD3C-72087709702E}" destId="{39EB82D6-0A18-49D7-B626-713BF58463D2}" srcOrd="9" destOrd="0" presId="urn:microsoft.com/office/officeart/2005/8/layout/default"/>
    <dgm:cxn modelId="{7D10F27E-4842-4013-BA0E-CFB1733CBC17}" type="presParOf" srcId="{9BB672CA-9583-4BD7-AD3C-72087709702E}" destId="{68B82D71-D2F1-49FF-BE0D-24C48201DB1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034024-AC4E-4DB0-8293-30718726D3BF}">
      <dgm:prSet custT="1"/>
      <dgm:spPr/>
      <dgm:t>
        <a:bodyPr/>
        <a:lstStyle/>
        <a:p>
          <a:r>
            <a:rPr lang="fr-FR" sz="3600" u="sng" dirty="0">
              <a:latin typeface="+mj-lt"/>
            </a:rPr>
            <a:t>Les fichiers</a:t>
          </a:r>
          <a:endParaRPr lang="en-US" sz="3600" dirty="0"/>
        </a:p>
      </dgm:t>
    </dgm:pt>
    <dgm:pt modelId="{3CE2B20F-430E-4D60-A332-B1DCF85BC9D8}" type="parTrans" cxnId="{470AB829-B741-4111-A92E-CDA818349D64}">
      <dgm:prSet/>
      <dgm:spPr/>
      <dgm:t>
        <a:bodyPr/>
        <a:lstStyle/>
        <a:p>
          <a:endParaRPr lang="en-US"/>
        </a:p>
      </dgm:t>
    </dgm:pt>
    <dgm:pt modelId="{7B961E83-82FA-4C9C-B6E6-DA71A10106A4}" type="sibTrans" cxnId="{470AB829-B741-4111-A92E-CDA818349D64}">
      <dgm:prSet/>
      <dgm:spPr/>
      <dgm:t>
        <a:bodyPr/>
        <a:lstStyle/>
        <a:p>
          <a:endParaRPr lang="en-US"/>
        </a:p>
      </dgm:t>
    </dgm:pt>
    <dgm:pt modelId="{AB9ABB9C-0DA7-4E82-AB36-8F9FB869C2CE}">
      <dgm:prSet custT="1"/>
      <dgm:spPr/>
      <dgm:t>
        <a:bodyPr/>
        <a:lstStyle/>
        <a:p>
          <a:r>
            <a:rPr lang="en-US" sz="4000" dirty="0" err="1"/>
            <a:t>Traitement</a:t>
          </a:r>
          <a:endParaRPr lang="en-US" sz="4000" dirty="0"/>
        </a:p>
      </dgm:t>
    </dgm:pt>
    <dgm:pt modelId="{E59466B2-A597-48CC-B285-B8BE62C669D7}" type="parTrans" cxnId="{75797922-8049-454A-AD2F-BC4B0ACA2E75}">
      <dgm:prSet/>
      <dgm:spPr/>
      <dgm:t>
        <a:bodyPr/>
        <a:lstStyle/>
        <a:p>
          <a:endParaRPr lang="en-US"/>
        </a:p>
      </dgm:t>
    </dgm:pt>
    <dgm:pt modelId="{C1DB364D-851A-41B4-893F-9C1B6AC2B850}" type="sibTrans" cxnId="{75797922-8049-454A-AD2F-BC4B0ACA2E75}">
      <dgm:prSet/>
      <dgm:spPr/>
      <dgm:t>
        <a:bodyPr/>
        <a:lstStyle/>
        <a:p>
          <a:endParaRPr lang="en-US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D78D7FC8-2EAE-4D17-B6D8-72662C0C7130}" type="pres">
      <dgm:prSet presAssocID="{42034024-AC4E-4DB0-8293-30718726D3BF}" presName="node" presStyleLbl="node1" presStyleIdx="0" presStyleCnt="2" custLinFactNeighborX="-940" custLinFactNeighborY="-7133">
        <dgm:presLayoutVars>
          <dgm:bulletEnabled val="1"/>
        </dgm:presLayoutVars>
      </dgm:prSet>
      <dgm:spPr/>
    </dgm:pt>
    <dgm:pt modelId="{DDE1DDA0-FEA0-43CC-8B19-032EE3977692}" type="pres">
      <dgm:prSet presAssocID="{7B961E83-82FA-4C9C-B6E6-DA71A10106A4}" presName="sibTrans" presStyleCnt="0"/>
      <dgm:spPr/>
    </dgm:pt>
    <dgm:pt modelId="{9B9E12FB-78A8-47CA-8E11-B8987F425251}" type="pres">
      <dgm:prSet presAssocID="{AB9ABB9C-0DA7-4E82-AB36-8F9FB869C2CE}" presName="node" presStyleLbl="node1" presStyleIdx="1" presStyleCnt="2">
        <dgm:presLayoutVars>
          <dgm:bulletEnabled val="1"/>
        </dgm:presLayoutVars>
      </dgm:prSet>
      <dgm:spPr/>
    </dgm:pt>
  </dgm:ptLst>
  <dgm:cxnLst>
    <dgm:cxn modelId="{75797922-8049-454A-AD2F-BC4B0ACA2E75}" srcId="{639B56BB-60A7-464F-AB8F-5AAC04224E98}" destId="{AB9ABB9C-0DA7-4E82-AB36-8F9FB869C2CE}" srcOrd="1" destOrd="0" parTransId="{E59466B2-A597-48CC-B285-B8BE62C669D7}" sibTransId="{C1DB364D-851A-41B4-893F-9C1B6AC2B850}"/>
    <dgm:cxn modelId="{470AB829-B741-4111-A92E-CDA818349D64}" srcId="{639B56BB-60A7-464F-AB8F-5AAC04224E98}" destId="{42034024-AC4E-4DB0-8293-30718726D3BF}" srcOrd="0" destOrd="0" parTransId="{3CE2B20F-430E-4D60-A332-B1DCF85BC9D8}" sibTransId="{7B961E83-82FA-4C9C-B6E6-DA71A10106A4}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A29EA5B4-B979-4AC6-A862-73FA3DE50E97}" type="presOf" srcId="{AB9ABB9C-0DA7-4E82-AB36-8F9FB869C2CE}" destId="{9B9E12FB-78A8-47CA-8E11-B8987F425251}" srcOrd="0" destOrd="0" presId="urn:microsoft.com/office/officeart/2005/8/layout/default"/>
    <dgm:cxn modelId="{97409FF1-AE2F-4153-8E38-5AEAD0767CC2}" type="presOf" srcId="{42034024-AC4E-4DB0-8293-30718726D3BF}" destId="{D78D7FC8-2EAE-4D17-B6D8-72662C0C7130}" srcOrd="0" destOrd="0" presId="urn:microsoft.com/office/officeart/2005/8/layout/default"/>
    <dgm:cxn modelId="{013ACC3E-25B2-4BA0-B9D8-348D9B9C2FA5}" type="presParOf" srcId="{9BB672CA-9583-4BD7-AD3C-72087709702E}" destId="{D78D7FC8-2EAE-4D17-B6D8-72662C0C7130}" srcOrd="0" destOrd="0" presId="urn:microsoft.com/office/officeart/2005/8/layout/default"/>
    <dgm:cxn modelId="{AFD1DD12-FE9C-41E5-B343-0CD54EBC11C9}" type="presParOf" srcId="{9BB672CA-9583-4BD7-AD3C-72087709702E}" destId="{DDE1DDA0-FEA0-43CC-8B19-032EE3977692}" srcOrd="1" destOrd="0" presId="urn:microsoft.com/office/officeart/2005/8/layout/default"/>
    <dgm:cxn modelId="{F6BE4145-519B-42C7-A2C2-0147B3B335D7}" type="presParOf" srcId="{9BB672CA-9583-4BD7-AD3C-72087709702E}" destId="{9B9E12FB-78A8-47CA-8E11-B8987F42525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0E8EFE-7897-427B-B66B-80083F2A4496}">
      <dgm:prSet/>
      <dgm:spPr/>
      <dgm:t>
        <a:bodyPr/>
        <a:lstStyle/>
        <a:p>
          <a:r>
            <a:rPr lang="fr-FR" dirty="0"/>
            <a:t>Le prix moyen est de 17.45€  avec un prix minimum de 0.62€ , et un prix maximum à 300.0 €</a:t>
          </a:r>
        </a:p>
      </dgm:t>
    </dgm:pt>
    <dgm:pt modelId="{FE441C46-A1DC-401C-888E-9076A5FAB927}" type="parTrans" cxnId="{5BAD8A8E-E8CA-4B7F-AB0E-1EB232AB3B43}">
      <dgm:prSet/>
      <dgm:spPr/>
      <dgm:t>
        <a:bodyPr/>
        <a:lstStyle/>
        <a:p>
          <a:endParaRPr lang="fr-FR"/>
        </a:p>
      </dgm:t>
    </dgm:pt>
    <dgm:pt modelId="{909CC0D8-4A87-4AEB-ACAB-CD876292766B}" type="sibTrans" cxnId="{5BAD8A8E-E8CA-4B7F-AB0E-1EB232AB3B43}">
      <dgm:prSet/>
      <dgm:spPr/>
      <dgm:t>
        <a:bodyPr/>
        <a:lstStyle/>
        <a:p>
          <a:endParaRPr lang="fr-FR"/>
        </a:p>
      </dgm:t>
    </dgm:pt>
    <dgm:pt modelId="{01AB0FE7-B51A-49D2-BC4B-DF09CA00D9BD}">
      <dgm:prSet/>
      <dgm:spPr/>
      <dgm:t>
        <a:bodyPr/>
        <a:lstStyle/>
        <a:p>
          <a:r>
            <a:rPr lang="fr-FR" dirty="0"/>
            <a:t>Période: </a:t>
          </a:r>
        </a:p>
        <a:p>
          <a:r>
            <a:rPr lang="fr-FR" b="0" i="0" dirty="0"/>
            <a:t>Du 1</a:t>
          </a:r>
          <a:r>
            <a:rPr lang="fr-FR" b="0" i="0" baseline="30000" dirty="0"/>
            <a:t>er</a:t>
          </a:r>
          <a:r>
            <a:rPr lang="fr-FR" b="0" i="0" dirty="0"/>
            <a:t> Mars 2021 </a:t>
          </a:r>
        </a:p>
        <a:p>
          <a:r>
            <a:rPr lang="fr-FR" b="0" i="0" dirty="0"/>
            <a:t>au 28 Février 2023</a:t>
          </a:r>
          <a:endParaRPr lang="fr-FR" dirty="0"/>
        </a:p>
      </dgm:t>
    </dgm:pt>
    <dgm:pt modelId="{864ED27D-CC08-4026-A270-E608B07E019D}" type="parTrans" cxnId="{CDD51988-5CF5-42FC-9A89-1DEAA906FD49}">
      <dgm:prSet/>
      <dgm:spPr/>
      <dgm:t>
        <a:bodyPr/>
        <a:lstStyle/>
        <a:p>
          <a:endParaRPr lang="fr-FR"/>
        </a:p>
      </dgm:t>
    </dgm:pt>
    <dgm:pt modelId="{4D06FE56-AE8F-4D90-A905-43121F333393}" type="sibTrans" cxnId="{CDD51988-5CF5-42FC-9A89-1DEAA906FD49}">
      <dgm:prSet/>
      <dgm:spPr/>
      <dgm:t>
        <a:bodyPr/>
        <a:lstStyle/>
        <a:p>
          <a:endParaRPr lang="fr-FR"/>
        </a:p>
      </dgm:t>
    </dgm:pt>
    <dgm:pt modelId="{CEDD6D4F-68E6-42FD-B6A9-5AE74F97002A}">
      <dgm:prSet/>
      <dgm:spPr/>
      <dgm:t>
        <a:bodyPr/>
        <a:lstStyle/>
        <a:p>
          <a:r>
            <a:rPr lang="fr-FR" dirty="0"/>
            <a:t>Le nombre de transactions totales est de: 679 332</a:t>
          </a:r>
        </a:p>
      </dgm:t>
    </dgm:pt>
    <dgm:pt modelId="{3BE7F782-3FF2-4F8E-8F30-6B67B4AD30B2}" type="parTrans" cxnId="{E3F4F72B-B977-41AA-8B6A-05E657AF28E2}">
      <dgm:prSet/>
      <dgm:spPr/>
      <dgm:t>
        <a:bodyPr/>
        <a:lstStyle/>
        <a:p>
          <a:endParaRPr lang="fr-FR"/>
        </a:p>
      </dgm:t>
    </dgm:pt>
    <dgm:pt modelId="{38BE6075-48C6-402F-B6CA-8A327AD47DED}" type="sibTrans" cxnId="{E3F4F72B-B977-41AA-8B6A-05E657AF28E2}">
      <dgm:prSet/>
      <dgm:spPr/>
      <dgm:t>
        <a:bodyPr/>
        <a:lstStyle/>
        <a:p>
          <a:endParaRPr lang="fr-FR"/>
        </a:p>
      </dgm:t>
    </dgm:pt>
    <dgm:pt modelId="{8A014839-5EAC-4724-BE01-54AB144130A2}">
      <dgm:prSet/>
      <dgm:spPr/>
      <dgm:t>
        <a:bodyPr/>
        <a:lstStyle/>
        <a:p>
          <a:r>
            <a:rPr lang="fr-FR" b="1" spc="300" dirty="0">
              <a:solidFill>
                <a:schemeClr val="bg1"/>
              </a:solidFill>
            </a:rPr>
            <a:t>La moyenne mensuelle de visites est de 28305</a:t>
          </a:r>
          <a:r>
            <a:rPr lang="fr-FR" dirty="0"/>
            <a:t>.</a:t>
          </a:r>
        </a:p>
      </dgm:t>
    </dgm:pt>
    <dgm:pt modelId="{53D5E340-7C58-448A-BDE8-88ADBAD98A7B}" type="parTrans" cxnId="{D3DF87FB-6513-4A34-9EA7-DD8462E79FB7}">
      <dgm:prSet/>
      <dgm:spPr/>
      <dgm:t>
        <a:bodyPr/>
        <a:lstStyle/>
        <a:p>
          <a:endParaRPr lang="fr-FR"/>
        </a:p>
      </dgm:t>
    </dgm:pt>
    <dgm:pt modelId="{4C2F7C4F-C16B-40D9-A6C3-EDD11B93BE15}" type="sibTrans" cxnId="{D3DF87FB-6513-4A34-9EA7-DD8462E79FB7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A87D9499-1BCD-41E0-B924-285FD04B5382}" type="pres">
      <dgm:prSet presAssocID="{1F0E8EFE-7897-427B-B66B-80083F2A4496}" presName="node" presStyleLbl="node1" presStyleIdx="0" presStyleCnt="4" custLinFactX="12156" custLinFactNeighborX="100000" custLinFactNeighborY="-273">
        <dgm:presLayoutVars>
          <dgm:bulletEnabled val="1"/>
        </dgm:presLayoutVars>
      </dgm:prSet>
      <dgm:spPr/>
    </dgm:pt>
    <dgm:pt modelId="{1C8BA249-6279-4D07-9A9E-BBA9931C4058}" type="pres">
      <dgm:prSet presAssocID="{909CC0D8-4A87-4AEB-ACAB-CD876292766B}" presName="sibTrans" presStyleCnt="0"/>
      <dgm:spPr/>
    </dgm:pt>
    <dgm:pt modelId="{B10B9F9A-137D-4E92-9F4B-4C0C1BEA307F}" type="pres">
      <dgm:prSet presAssocID="{01AB0FE7-B51A-49D2-BC4B-DF09CA00D9BD}" presName="node" presStyleLbl="node1" presStyleIdx="1" presStyleCnt="4" custLinFactX="-100000" custLinFactNeighborX="-120940" custLinFactNeighborY="-273">
        <dgm:presLayoutVars>
          <dgm:bulletEnabled val="1"/>
        </dgm:presLayoutVars>
      </dgm:prSet>
      <dgm:spPr/>
    </dgm:pt>
    <dgm:pt modelId="{122E7C1A-14AC-4185-912C-EC5498DF0B19}" type="pres">
      <dgm:prSet presAssocID="{4D06FE56-AE8F-4D90-A905-43121F333393}" presName="sibTrans" presStyleCnt="0"/>
      <dgm:spPr/>
    </dgm:pt>
    <dgm:pt modelId="{827D74AC-6E9E-4125-828E-3ECD05BBBCB3}" type="pres">
      <dgm:prSet presAssocID="{CEDD6D4F-68E6-42FD-B6A9-5AE74F97002A}" presName="node" presStyleLbl="node1" presStyleIdx="2" presStyleCnt="4">
        <dgm:presLayoutVars>
          <dgm:bulletEnabled val="1"/>
        </dgm:presLayoutVars>
      </dgm:prSet>
      <dgm:spPr/>
    </dgm:pt>
    <dgm:pt modelId="{DFB9BCB3-2635-4242-BDE5-A269159FE1BE}" type="pres">
      <dgm:prSet presAssocID="{38BE6075-48C6-402F-B6CA-8A327AD47DED}" presName="sibTrans" presStyleCnt="0"/>
      <dgm:spPr/>
    </dgm:pt>
    <dgm:pt modelId="{B7B5461B-7C55-4539-9F17-4D03517DE818}" type="pres">
      <dgm:prSet presAssocID="{8A014839-5EAC-4724-BE01-54AB144130A2}" presName="node" presStyleLbl="node1" presStyleIdx="3" presStyleCnt="4" custLinFactX="14593" custLinFactNeighborX="100000" custLinFactNeighborY="-273">
        <dgm:presLayoutVars>
          <dgm:bulletEnabled val="1"/>
        </dgm:presLayoutVars>
      </dgm:prSet>
      <dgm:spPr/>
    </dgm:pt>
  </dgm:ptLst>
  <dgm:cxnLst>
    <dgm:cxn modelId="{1D78180B-33CD-45A1-8C88-5D9D46241AED}" type="presOf" srcId="{8A014839-5EAC-4724-BE01-54AB144130A2}" destId="{B7B5461B-7C55-4539-9F17-4D03517DE818}" srcOrd="0" destOrd="0" presId="urn:microsoft.com/office/officeart/2005/8/layout/default"/>
    <dgm:cxn modelId="{99E61122-297C-43A2-B9B0-AC4D62E92F45}" type="presOf" srcId="{CEDD6D4F-68E6-42FD-B6A9-5AE74F97002A}" destId="{827D74AC-6E9E-4125-828E-3ECD05BBBCB3}" srcOrd="0" destOrd="0" presId="urn:microsoft.com/office/officeart/2005/8/layout/default"/>
    <dgm:cxn modelId="{E3F4F72B-B977-41AA-8B6A-05E657AF28E2}" srcId="{639B56BB-60A7-464F-AB8F-5AAC04224E98}" destId="{CEDD6D4F-68E6-42FD-B6A9-5AE74F97002A}" srcOrd="2" destOrd="0" parTransId="{3BE7F782-3FF2-4F8E-8F30-6B67B4AD30B2}" sibTransId="{38BE6075-48C6-402F-B6CA-8A327AD47DED}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71AA6F79-4603-4DB0-8C25-D2F4849823E0}" type="presOf" srcId="{01AB0FE7-B51A-49D2-BC4B-DF09CA00D9BD}" destId="{B10B9F9A-137D-4E92-9F4B-4C0C1BEA307F}" srcOrd="0" destOrd="0" presId="urn:microsoft.com/office/officeart/2005/8/layout/default"/>
    <dgm:cxn modelId="{CDD51988-5CF5-42FC-9A89-1DEAA906FD49}" srcId="{639B56BB-60A7-464F-AB8F-5AAC04224E98}" destId="{01AB0FE7-B51A-49D2-BC4B-DF09CA00D9BD}" srcOrd="1" destOrd="0" parTransId="{864ED27D-CC08-4026-A270-E608B07E019D}" sibTransId="{4D06FE56-AE8F-4D90-A905-43121F333393}"/>
    <dgm:cxn modelId="{5BAD8A8E-E8CA-4B7F-AB0E-1EB232AB3B43}" srcId="{639B56BB-60A7-464F-AB8F-5AAC04224E98}" destId="{1F0E8EFE-7897-427B-B66B-80083F2A4496}" srcOrd="0" destOrd="0" parTransId="{FE441C46-A1DC-401C-888E-9076A5FAB927}" sibTransId="{909CC0D8-4A87-4AEB-ACAB-CD876292766B}"/>
    <dgm:cxn modelId="{B901E5E0-D6A9-452D-A019-46F6C2CFB7C7}" type="presOf" srcId="{1F0E8EFE-7897-427B-B66B-80083F2A4496}" destId="{A87D9499-1BCD-41E0-B924-285FD04B5382}" srcOrd="0" destOrd="0" presId="urn:microsoft.com/office/officeart/2005/8/layout/default"/>
    <dgm:cxn modelId="{D3DF87FB-6513-4A34-9EA7-DD8462E79FB7}" srcId="{639B56BB-60A7-464F-AB8F-5AAC04224E98}" destId="{8A014839-5EAC-4724-BE01-54AB144130A2}" srcOrd="3" destOrd="0" parTransId="{53D5E340-7C58-448A-BDE8-88ADBAD98A7B}" sibTransId="{4C2F7C4F-C16B-40D9-A6C3-EDD11B93BE15}"/>
    <dgm:cxn modelId="{AD5CDF5B-E228-45E0-94E8-7F265D0555C8}" type="presParOf" srcId="{9BB672CA-9583-4BD7-AD3C-72087709702E}" destId="{A87D9499-1BCD-41E0-B924-285FD04B5382}" srcOrd="0" destOrd="0" presId="urn:microsoft.com/office/officeart/2005/8/layout/default"/>
    <dgm:cxn modelId="{86AFE097-5F4C-4113-8D38-F2B481407CD6}" type="presParOf" srcId="{9BB672CA-9583-4BD7-AD3C-72087709702E}" destId="{1C8BA249-6279-4D07-9A9E-BBA9931C4058}" srcOrd="1" destOrd="0" presId="urn:microsoft.com/office/officeart/2005/8/layout/default"/>
    <dgm:cxn modelId="{99632591-3FE5-40FA-930C-3DCBCC071CEE}" type="presParOf" srcId="{9BB672CA-9583-4BD7-AD3C-72087709702E}" destId="{B10B9F9A-137D-4E92-9F4B-4C0C1BEA307F}" srcOrd="2" destOrd="0" presId="urn:microsoft.com/office/officeart/2005/8/layout/default"/>
    <dgm:cxn modelId="{630ADC2F-28C4-46E6-944A-3D8F481E8FD5}" type="presParOf" srcId="{9BB672CA-9583-4BD7-AD3C-72087709702E}" destId="{122E7C1A-14AC-4185-912C-EC5498DF0B19}" srcOrd="3" destOrd="0" presId="urn:microsoft.com/office/officeart/2005/8/layout/default"/>
    <dgm:cxn modelId="{BBBC76BD-856A-4170-910A-C2F9B9B1AA70}" type="presParOf" srcId="{9BB672CA-9583-4BD7-AD3C-72087709702E}" destId="{827D74AC-6E9E-4125-828E-3ECD05BBBCB3}" srcOrd="4" destOrd="0" presId="urn:microsoft.com/office/officeart/2005/8/layout/default"/>
    <dgm:cxn modelId="{3CAE4573-5F9B-4E77-846C-2DDE17ED9327}" type="presParOf" srcId="{9BB672CA-9583-4BD7-AD3C-72087709702E}" destId="{DFB9BCB3-2635-4242-BDE5-A269159FE1BE}" srcOrd="5" destOrd="0" presId="urn:microsoft.com/office/officeart/2005/8/layout/default"/>
    <dgm:cxn modelId="{354AA96B-F0D8-4C65-8264-FD72C7147D22}" type="presParOf" srcId="{9BB672CA-9583-4BD7-AD3C-72087709702E}" destId="{B7B5461B-7C55-4539-9F17-4D03517DE81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</dgm:ptLst>
  <dgm:cxnLst>
    <dgm:cxn modelId="{5A3B9A72-27AE-42CD-9861-297CA585FB40}" type="presOf" srcId="{639B56BB-60A7-464F-AB8F-5AAC04224E98}" destId="{9BB672CA-9583-4BD7-AD3C-72087709702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01B126-C04B-4951-BC80-012BA1CB0342}">
      <dgm:prSet/>
      <dgm:spPr/>
      <dgm:t>
        <a:bodyPr/>
        <a:lstStyle/>
        <a:p>
          <a:endParaRPr lang="fr-FR" dirty="0">
            <a:solidFill>
              <a:schemeClr val="tx1"/>
            </a:solidFill>
          </a:endParaRPr>
        </a:p>
        <a:p>
          <a:r>
            <a:rPr lang="fr-FR" dirty="0">
              <a:solidFill>
                <a:schemeClr val="tx1"/>
              </a:solidFill>
            </a:rPr>
            <a:t>CA </a:t>
          </a:r>
        </a:p>
        <a:p>
          <a:r>
            <a:rPr lang="fr-FR" dirty="0">
              <a:solidFill>
                <a:schemeClr val="tx1"/>
              </a:solidFill>
            </a:rPr>
            <a:t>-36,76%</a:t>
          </a:r>
        </a:p>
        <a:p>
          <a:endParaRPr lang="fr-FR" dirty="0">
            <a:solidFill>
              <a:schemeClr val="tx1"/>
            </a:solidFill>
          </a:endParaRPr>
        </a:p>
        <a:p>
          <a:r>
            <a:rPr lang="fr-FR" dirty="0">
              <a:solidFill>
                <a:schemeClr val="tx1"/>
              </a:solidFill>
            </a:rPr>
            <a:t>Visiteurs </a:t>
          </a:r>
        </a:p>
        <a:p>
          <a:r>
            <a:rPr lang="fr-FR" dirty="0">
              <a:solidFill>
                <a:schemeClr val="tx1"/>
              </a:solidFill>
            </a:rPr>
            <a:t>-35,17%</a:t>
          </a:r>
        </a:p>
        <a:p>
          <a:endParaRPr lang="fr-FR" dirty="0">
            <a:solidFill>
              <a:schemeClr val="tx1"/>
            </a:solidFill>
          </a:endParaRPr>
        </a:p>
      </dgm:t>
    </dgm:pt>
    <dgm:pt modelId="{36A71F34-D39E-455E-A5B3-BAAB0FF586C6}" type="parTrans" cxnId="{776CE83C-8B8A-40F9-BFD8-41FDA26EE80A}">
      <dgm:prSet/>
      <dgm:spPr/>
      <dgm:t>
        <a:bodyPr/>
        <a:lstStyle/>
        <a:p>
          <a:endParaRPr lang="fr-FR"/>
        </a:p>
      </dgm:t>
    </dgm:pt>
    <dgm:pt modelId="{B3215D4A-DDF5-405B-90FF-D7F34E29CE06}" type="sibTrans" cxnId="{776CE83C-8B8A-40F9-BFD8-41FDA26EE80A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1046637D-1A65-4324-9CEE-126EC06E5B0D}" type="pres">
      <dgm:prSet presAssocID="{BA01B126-C04B-4951-BC80-012BA1CB0342}" presName="node" presStyleLbl="node1" presStyleIdx="0" presStyleCnt="1" custFlipHor="1" custScaleX="41346" custScaleY="111890" custLinFactNeighborX="-30619" custLinFactNeighborY="-19">
        <dgm:presLayoutVars>
          <dgm:bulletEnabled val="1"/>
        </dgm:presLayoutVars>
      </dgm:prSet>
      <dgm:spPr/>
    </dgm:pt>
  </dgm:ptLst>
  <dgm:cxnLst>
    <dgm:cxn modelId="{776CE83C-8B8A-40F9-BFD8-41FDA26EE80A}" srcId="{639B56BB-60A7-464F-AB8F-5AAC04224E98}" destId="{BA01B126-C04B-4951-BC80-012BA1CB0342}" srcOrd="0" destOrd="0" parTransId="{36A71F34-D39E-455E-A5B3-BAAB0FF586C6}" sibTransId="{B3215D4A-DDF5-405B-90FF-D7F34E29CE06}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14A4E3D4-A4D4-4C4E-A01E-A302C01F1A26}" type="presOf" srcId="{BA01B126-C04B-4951-BC80-012BA1CB0342}" destId="{1046637D-1A65-4324-9CEE-126EC06E5B0D}" srcOrd="0" destOrd="0" presId="urn:microsoft.com/office/officeart/2005/8/layout/default"/>
    <dgm:cxn modelId="{04FF7CE4-96EC-4485-B9D1-048DCC2B1A15}" type="presParOf" srcId="{9BB672CA-9583-4BD7-AD3C-72087709702E}" destId="{1046637D-1A65-4324-9CEE-126EC06E5B0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01B126-C04B-4951-BC80-012BA1CB0342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DECEMBRE  CA: -2,99% Visites: -1,37%</a:t>
          </a:r>
        </a:p>
      </dgm:t>
    </dgm:pt>
    <dgm:pt modelId="{36A71F34-D39E-455E-A5B3-BAAB0FF586C6}" type="parTrans" cxnId="{776CE83C-8B8A-40F9-BFD8-41FDA26EE80A}">
      <dgm:prSet/>
      <dgm:spPr/>
      <dgm:t>
        <a:bodyPr/>
        <a:lstStyle/>
        <a:p>
          <a:endParaRPr lang="fr-FR"/>
        </a:p>
      </dgm:t>
    </dgm:pt>
    <dgm:pt modelId="{B3215D4A-DDF5-405B-90FF-D7F34E29CE06}" type="sibTrans" cxnId="{776CE83C-8B8A-40F9-BFD8-41FDA26EE80A}">
      <dgm:prSet/>
      <dgm:spPr/>
      <dgm:t>
        <a:bodyPr/>
        <a:lstStyle/>
        <a:p>
          <a:endParaRPr lang="fr-FR"/>
        </a:p>
      </dgm:t>
    </dgm:pt>
    <dgm:pt modelId="{D81FDB56-C927-4EEA-8644-DEB857056FF3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JANVIER  CA: -1,48%  Visites: -1,37% </a:t>
          </a:r>
        </a:p>
      </dgm:t>
    </dgm:pt>
    <dgm:pt modelId="{6C0F9007-7310-4C84-96BA-7A80DC36CE35}" type="parTrans" cxnId="{CD5B9E4F-F0B0-445A-B045-DB0281B49F11}">
      <dgm:prSet/>
      <dgm:spPr/>
      <dgm:t>
        <a:bodyPr/>
        <a:lstStyle/>
        <a:p>
          <a:endParaRPr lang="fr-FR"/>
        </a:p>
      </dgm:t>
    </dgm:pt>
    <dgm:pt modelId="{56A465B8-14EF-47B7-9928-A3BEF905E201}" type="sibTrans" cxnId="{CD5B9E4F-F0B0-445A-B045-DB0281B49F11}">
      <dgm:prSet/>
      <dgm:spPr/>
      <dgm:t>
        <a:bodyPr/>
        <a:lstStyle/>
        <a:p>
          <a:endParaRPr lang="fr-FR"/>
        </a:p>
      </dgm:t>
    </dgm:pt>
    <dgm:pt modelId="{AFD9F99B-4A59-40AE-81DF-7699F205A057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FEVRIER CA: -14,74%  Visites: -13,69%</a:t>
          </a:r>
        </a:p>
      </dgm:t>
    </dgm:pt>
    <dgm:pt modelId="{6092CF94-C31C-4441-A0EA-6E1539014B7E}" type="parTrans" cxnId="{3B2479E1-3677-4DC9-B1D0-D059AB84D870}">
      <dgm:prSet/>
      <dgm:spPr/>
      <dgm:t>
        <a:bodyPr/>
        <a:lstStyle/>
        <a:p>
          <a:endParaRPr lang="fr-FR"/>
        </a:p>
      </dgm:t>
    </dgm:pt>
    <dgm:pt modelId="{9BA4F215-F900-47C4-9E9E-D4FDC3289107}" type="sibTrans" cxnId="{3B2479E1-3677-4DC9-B1D0-D059AB84D870}">
      <dgm:prSet/>
      <dgm:spPr/>
      <dgm:t>
        <a:bodyPr/>
        <a:lstStyle/>
        <a:p>
          <a:endParaRPr lang="fr-FR"/>
        </a:p>
      </dgm:t>
    </dgm:pt>
    <dgm:pt modelId="{4D8F10FC-1FB0-43EB-A54E-B83058A79CB3}" type="pres">
      <dgm:prSet presAssocID="{639B56BB-60A7-464F-AB8F-5AAC04224E98}" presName="Name0" presStyleCnt="0">
        <dgm:presLayoutVars>
          <dgm:chMax val="7"/>
          <dgm:chPref val="7"/>
          <dgm:dir/>
        </dgm:presLayoutVars>
      </dgm:prSet>
      <dgm:spPr/>
    </dgm:pt>
    <dgm:pt modelId="{482EFF3C-0B0A-43E0-B835-1DEECFF261ED}" type="pres">
      <dgm:prSet presAssocID="{639B56BB-60A7-464F-AB8F-5AAC04224E98}" presName="Name1" presStyleCnt="0"/>
      <dgm:spPr/>
    </dgm:pt>
    <dgm:pt modelId="{0C8B80B7-1B0F-434D-938D-47E90963F204}" type="pres">
      <dgm:prSet presAssocID="{639B56BB-60A7-464F-AB8F-5AAC04224E98}" presName="cycle" presStyleCnt="0"/>
      <dgm:spPr/>
    </dgm:pt>
    <dgm:pt modelId="{BA3D9E01-2F8D-4E35-9311-590EE9ACD55E}" type="pres">
      <dgm:prSet presAssocID="{639B56BB-60A7-464F-AB8F-5AAC04224E98}" presName="srcNode" presStyleLbl="node1" presStyleIdx="0" presStyleCnt="3"/>
      <dgm:spPr/>
    </dgm:pt>
    <dgm:pt modelId="{68BD2994-CC97-4085-A60E-54E8C98CF2B2}" type="pres">
      <dgm:prSet presAssocID="{639B56BB-60A7-464F-AB8F-5AAC04224E98}" presName="conn" presStyleLbl="parChTrans1D2" presStyleIdx="0" presStyleCnt="1"/>
      <dgm:spPr/>
    </dgm:pt>
    <dgm:pt modelId="{4A7C9DBA-6077-40FA-8CDC-F53AA5EFD728}" type="pres">
      <dgm:prSet presAssocID="{639B56BB-60A7-464F-AB8F-5AAC04224E98}" presName="extraNode" presStyleLbl="node1" presStyleIdx="0" presStyleCnt="3"/>
      <dgm:spPr/>
    </dgm:pt>
    <dgm:pt modelId="{8A068B42-A325-42B6-B827-849905A4552A}" type="pres">
      <dgm:prSet presAssocID="{639B56BB-60A7-464F-AB8F-5AAC04224E98}" presName="dstNode" presStyleLbl="node1" presStyleIdx="0" presStyleCnt="3"/>
      <dgm:spPr/>
    </dgm:pt>
    <dgm:pt modelId="{2A9B19B9-EDF7-4B6F-BF96-FD22FFA7EFF7}" type="pres">
      <dgm:prSet presAssocID="{BA01B126-C04B-4951-BC80-012BA1CB0342}" presName="text_1" presStyleLbl="node1" presStyleIdx="0" presStyleCnt="3">
        <dgm:presLayoutVars>
          <dgm:bulletEnabled val="1"/>
        </dgm:presLayoutVars>
      </dgm:prSet>
      <dgm:spPr/>
    </dgm:pt>
    <dgm:pt modelId="{45BE023B-833F-49D9-A8DC-6DE5D8FD3DE0}" type="pres">
      <dgm:prSet presAssocID="{BA01B126-C04B-4951-BC80-012BA1CB0342}" presName="accent_1" presStyleCnt="0"/>
      <dgm:spPr/>
    </dgm:pt>
    <dgm:pt modelId="{BDBBAF22-FCEE-4D01-9718-8EC84228A5A9}" type="pres">
      <dgm:prSet presAssocID="{BA01B126-C04B-4951-BC80-012BA1CB0342}" presName="accentRepeatNode" presStyleLbl="solidFgAcc1" presStyleIdx="0" presStyleCnt="3"/>
      <dgm:spPr/>
    </dgm:pt>
    <dgm:pt modelId="{DB68ED98-F3F2-4DDC-87B6-EF2065CF770F}" type="pres">
      <dgm:prSet presAssocID="{D81FDB56-C927-4EEA-8644-DEB857056FF3}" presName="text_2" presStyleLbl="node1" presStyleIdx="1" presStyleCnt="3" custLinFactNeighborX="694" custLinFactNeighborY="-2392">
        <dgm:presLayoutVars>
          <dgm:bulletEnabled val="1"/>
        </dgm:presLayoutVars>
      </dgm:prSet>
      <dgm:spPr/>
    </dgm:pt>
    <dgm:pt modelId="{F12FCE69-1856-4F10-8007-9121EE7FD89B}" type="pres">
      <dgm:prSet presAssocID="{D81FDB56-C927-4EEA-8644-DEB857056FF3}" presName="accent_2" presStyleCnt="0"/>
      <dgm:spPr/>
    </dgm:pt>
    <dgm:pt modelId="{36DBC510-3AC1-47DC-93CE-3DAF7601A411}" type="pres">
      <dgm:prSet presAssocID="{D81FDB56-C927-4EEA-8644-DEB857056FF3}" presName="accentRepeatNode" presStyleLbl="solidFgAcc1" presStyleIdx="1" presStyleCnt="3"/>
      <dgm:spPr/>
    </dgm:pt>
    <dgm:pt modelId="{AB62A2D9-FD91-4CB1-BC49-B77D0ADC8F57}" type="pres">
      <dgm:prSet presAssocID="{AFD9F99B-4A59-40AE-81DF-7699F205A057}" presName="text_3" presStyleLbl="node1" presStyleIdx="2" presStyleCnt="3">
        <dgm:presLayoutVars>
          <dgm:bulletEnabled val="1"/>
        </dgm:presLayoutVars>
      </dgm:prSet>
      <dgm:spPr/>
    </dgm:pt>
    <dgm:pt modelId="{878E2D70-D793-484E-BF35-EC6B9285FB72}" type="pres">
      <dgm:prSet presAssocID="{AFD9F99B-4A59-40AE-81DF-7699F205A057}" presName="accent_3" presStyleCnt="0"/>
      <dgm:spPr/>
    </dgm:pt>
    <dgm:pt modelId="{9AE600C2-8C7F-43C0-9F27-7F8B4C6D0BC5}" type="pres">
      <dgm:prSet presAssocID="{AFD9F99B-4A59-40AE-81DF-7699F205A057}" presName="accentRepeatNode" presStyleLbl="solidFgAcc1" presStyleIdx="2" presStyleCnt="3"/>
      <dgm:spPr/>
    </dgm:pt>
  </dgm:ptLst>
  <dgm:cxnLst>
    <dgm:cxn modelId="{776CE83C-8B8A-40F9-BFD8-41FDA26EE80A}" srcId="{639B56BB-60A7-464F-AB8F-5AAC04224E98}" destId="{BA01B126-C04B-4951-BC80-012BA1CB0342}" srcOrd="0" destOrd="0" parTransId="{36A71F34-D39E-455E-A5B3-BAAB0FF586C6}" sibTransId="{B3215D4A-DDF5-405B-90FF-D7F34E29CE06}"/>
    <dgm:cxn modelId="{6DB3CC45-8C94-48B7-8231-5B2C77452DE6}" type="presOf" srcId="{BA01B126-C04B-4951-BC80-012BA1CB0342}" destId="{2A9B19B9-EDF7-4B6F-BF96-FD22FFA7EFF7}" srcOrd="0" destOrd="0" presId="urn:microsoft.com/office/officeart/2008/layout/VerticalCurvedList"/>
    <dgm:cxn modelId="{20540B47-E3AB-4505-BC71-3DE6F6355C19}" type="presOf" srcId="{639B56BB-60A7-464F-AB8F-5AAC04224E98}" destId="{4D8F10FC-1FB0-43EB-A54E-B83058A79CB3}" srcOrd="0" destOrd="0" presId="urn:microsoft.com/office/officeart/2008/layout/VerticalCurvedList"/>
    <dgm:cxn modelId="{9A660C4A-F635-4D42-9D13-127E28FF358E}" type="presOf" srcId="{AFD9F99B-4A59-40AE-81DF-7699F205A057}" destId="{AB62A2D9-FD91-4CB1-BC49-B77D0ADC8F57}" srcOrd="0" destOrd="0" presId="urn:microsoft.com/office/officeart/2008/layout/VerticalCurvedList"/>
    <dgm:cxn modelId="{CD5B9E4F-F0B0-445A-B045-DB0281B49F11}" srcId="{639B56BB-60A7-464F-AB8F-5AAC04224E98}" destId="{D81FDB56-C927-4EEA-8644-DEB857056FF3}" srcOrd="1" destOrd="0" parTransId="{6C0F9007-7310-4C84-96BA-7A80DC36CE35}" sibTransId="{56A465B8-14EF-47B7-9928-A3BEF905E201}"/>
    <dgm:cxn modelId="{E06F25B9-0815-405C-9BAA-BE29EDA0B254}" type="presOf" srcId="{B3215D4A-DDF5-405B-90FF-D7F34E29CE06}" destId="{68BD2994-CC97-4085-A60E-54E8C98CF2B2}" srcOrd="0" destOrd="0" presId="urn:microsoft.com/office/officeart/2008/layout/VerticalCurvedList"/>
    <dgm:cxn modelId="{CD4EEBDB-01F1-4B0A-AC10-9CEA16CA0BD6}" type="presOf" srcId="{D81FDB56-C927-4EEA-8644-DEB857056FF3}" destId="{DB68ED98-F3F2-4DDC-87B6-EF2065CF770F}" srcOrd="0" destOrd="0" presId="urn:microsoft.com/office/officeart/2008/layout/VerticalCurvedList"/>
    <dgm:cxn modelId="{3B2479E1-3677-4DC9-B1D0-D059AB84D870}" srcId="{639B56BB-60A7-464F-AB8F-5AAC04224E98}" destId="{AFD9F99B-4A59-40AE-81DF-7699F205A057}" srcOrd="2" destOrd="0" parTransId="{6092CF94-C31C-4441-A0EA-6E1539014B7E}" sibTransId="{9BA4F215-F900-47C4-9E9E-D4FDC3289107}"/>
    <dgm:cxn modelId="{F9F93389-3A78-49C2-AF68-CC1384139CAF}" type="presParOf" srcId="{4D8F10FC-1FB0-43EB-A54E-B83058A79CB3}" destId="{482EFF3C-0B0A-43E0-B835-1DEECFF261ED}" srcOrd="0" destOrd="0" presId="urn:microsoft.com/office/officeart/2008/layout/VerticalCurvedList"/>
    <dgm:cxn modelId="{73CC4346-27DC-4D3E-8F34-3EFBE1870CB9}" type="presParOf" srcId="{482EFF3C-0B0A-43E0-B835-1DEECFF261ED}" destId="{0C8B80B7-1B0F-434D-938D-47E90963F204}" srcOrd="0" destOrd="0" presId="urn:microsoft.com/office/officeart/2008/layout/VerticalCurvedList"/>
    <dgm:cxn modelId="{AEC96D4B-AA5C-4ADB-BD45-1BA3A203CF18}" type="presParOf" srcId="{0C8B80B7-1B0F-434D-938D-47E90963F204}" destId="{BA3D9E01-2F8D-4E35-9311-590EE9ACD55E}" srcOrd="0" destOrd="0" presId="urn:microsoft.com/office/officeart/2008/layout/VerticalCurvedList"/>
    <dgm:cxn modelId="{B496D4D8-E39D-49F7-977D-BFE1241CB6A6}" type="presParOf" srcId="{0C8B80B7-1B0F-434D-938D-47E90963F204}" destId="{68BD2994-CC97-4085-A60E-54E8C98CF2B2}" srcOrd="1" destOrd="0" presId="urn:microsoft.com/office/officeart/2008/layout/VerticalCurvedList"/>
    <dgm:cxn modelId="{667BFA0C-E99A-40F9-BAE6-3D093E2B3DE2}" type="presParOf" srcId="{0C8B80B7-1B0F-434D-938D-47E90963F204}" destId="{4A7C9DBA-6077-40FA-8CDC-F53AA5EFD728}" srcOrd="2" destOrd="0" presId="urn:microsoft.com/office/officeart/2008/layout/VerticalCurvedList"/>
    <dgm:cxn modelId="{E94E2219-5ED5-49B8-B6AE-96D3435E070F}" type="presParOf" srcId="{0C8B80B7-1B0F-434D-938D-47E90963F204}" destId="{8A068B42-A325-42B6-B827-849905A4552A}" srcOrd="3" destOrd="0" presId="urn:microsoft.com/office/officeart/2008/layout/VerticalCurvedList"/>
    <dgm:cxn modelId="{A80B7BF0-A59D-427A-B80A-59E44EB0A5E2}" type="presParOf" srcId="{482EFF3C-0B0A-43E0-B835-1DEECFF261ED}" destId="{2A9B19B9-EDF7-4B6F-BF96-FD22FFA7EFF7}" srcOrd="1" destOrd="0" presId="urn:microsoft.com/office/officeart/2008/layout/VerticalCurvedList"/>
    <dgm:cxn modelId="{1D834A9E-902E-485A-8706-EC541D546647}" type="presParOf" srcId="{482EFF3C-0B0A-43E0-B835-1DEECFF261ED}" destId="{45BE023B-833F-49D9-A8DC-6DE5D8FD3DE0}" srcOrd="2" destOrd="0" presId="urn:microsoft.com/office/officeart/2008/layout/VerticalCurvedList"/>
    <dgm:cxn modelId="{64B0C6BC-1B06-43BB-86C5-6C5C8C20B7AC}" type="presParOf" srcId="{45BE023B-833F-49D9-A8DC-6DE5D8FD3DE0}" destId="{BDBBAF22-FCEE-4D01-9718-8EC84228A5A9}" srcOrd="0" destOrd="0" presId="urn:microsoft.com/office/officeart/2008/layout/VerticalCurvedList"/>
    <dgm:cxn modelId="{C995B895-6368-487C-99E1-7FA0C7182E39}" type="presParOf" srcId="{482EFF3C-0B0A-43E0-B835-1DEECFF261ED}" destId="{DB68ED98-F3F2-4DDC-87B6-EF2065CF770F}" srcOrd="3" destOrd="0" presId="urn:microsoft.com/office/officeart/2008/layout/VerticalCurvedList"/>
    <dgm:cxn modelId="{094BA290-3FE3-4DFF-956E-CBB77071A396}" type="presParOf" srcId="{482EFF3C-0B0A-43E0-B835-1DEECFF261ED}" destId="{F12FCE69-1856-4F10-8007-9121EE7FD89B}" srcOrd="4" destOrd="0" presId="urn:microsoft.com/office/officeart/2008/layout/VerticalCurvedList"/>
    <dgm:cxn modelId="{94C9305F-12E3-4FF9-8460-44F5A11D819D}" type="presParOf" srcId="{F12FCE69-1856-4F10-8007-9121EE7FD89B}" destId="{36DBC510-3AC1-47DC-93CE-3DAF7601A411}" srcOrd="0" destOrd="0" presId="urn:microsoft.com/office/officeart/2008/layout/VerticalCurvedList"/>
    <dgm:cxn modelId="{7FE57C6B-1C88-4B55-8C02-626067998B14}" type="presParOf" srcId="{482EFF3C-0B0A-43E0-B835-1DEECFF261ED}" destId="{AB62A2D9-FD91-4CB1-BC49-B77D0ADC8F57}" srcOrd="5" destOrd="0" presId="urn:microsoft.com/office/officeart/2008/layout/VerticalCurvedList"/>
    <dgm:cxn modelId="{68EEDEEE-5D3B-4D0E-8F0D-68F741FBCCFB}" type="presParOf" srcId="{482EFF3C-0B0A-43E0-B835-1DEECFF261ED}" destId="{878E2D70-D793-484E-BF35-EC6B9285FB72}" srcOrd="6" destOrd="0" presId="urn:microsoft.com/office/officeart/2008/layout/VerticalCurvedList"/>
    <dgm:cxn modelId="{17ED3A18-CCC8-450D-866B-85E43DD17632}" type="presParOf" srcId="{878E2D70-D793-484E-BF35-EC6B9285FB72}" destId="{9AE600C2-8C7F-43C0-9F27-7F8B4C6D0B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FF75B2-BA61-4506-8B20-4F90A1F50DE1}">
      <dgm:prSet/>
      <dgm:spPr/>
      <dgm:t>
        <a:bodyPr/>
        <a:lstStyle/>
        <a:p>
          <a:r>
            <a:rPr lang="fr-FR" dirty="0"/>
            <a:t>Il y a 8600 clients</a:t>
          </a:r>
        </a:p>
      </dgm:t>
    </dgm:pt>
    <dgm:pt modelId="{200BF1F5-1F37-462B-A457-4B2B1C846509}" type="parTrans" cxnId="{4B70C53E-A2E2-4AFF-85FF-67078419A871}">
      <dgm:prSet/>
      <dgm:spPr/>
      <dgm:t>
        <a:bodyPr/>
        <a:lstStyle/>
        <a:p>
          <a:endParaRPr lang="fr-FR"/>
        </a:p>
      </dgm:t>
    </dgm:pt>
    <dgm:pt modelId="{31A101D7-48A9-448E-BBE3-967EAF3FA231}" type="sibTrans" cxnId="{4B70C53E-A2E2-4AFF-85FF-67078419A871}">
      <dgm:prSet/>
      <dgm:spPr/>
      <dgm:t>
        <a:bodyPr/>
        <a:lstStyle/>
        <a:p>
          <a:endParaRPr lang="fr-FR"/>
        </a:p>
      </dgm:t>
    </dgm:pt>
    <dgm:pt modelId="{1F0E8EFE-7897-427B-B66B-80083F2A4496}">
      <dgm:prSet/>
      <dgm:spPr/>
      <dgm:t>
        <a:bodyPr/>
        <a:lstStyle/>
        <a:p>
          <a:r>
            <a:rPr lang="fr-FR" dirty="0"/>
            <a:t>De 17 à 92 ans </a:t>
          </a:r>
        </a:p>
      </dgm:t>
    </dgm:pt>
    <dgm:pt modelId="{FE441C46-A1DC-401C-888E-9076A5FAB927}" type="parTrans" cxnId="{5BAD8A8E-E8CA-4B7F-AB0E-1EB232AB3B43}">
      <dgm:prSet/>
      <dgm:spPr/>
      <dgm:t>
        <a:bodyPr/>
        <a:lstStyle/>
        <a:p>
          <a:endParaRPr lang="fr-FR"/>
        </a:p>
      </dgm:t>
    </dgm:pt>
    <dgm:pt modelId="{909CC0D8-4A87-4AEB-ACAB-CD876292766B}" type="sibTrans" cxnId="{5BAD8A8E-E8CA-4B7F-AB0E-1EB232AB3B43}">
      <dgm:prSet/>
      <dgm:spPr/>
      <dgm:t>
        <a:bodyPr/>
        <a:lstStyle/>
        <a:p>
          <a:endParaRPr lang="fr-FR"/>
        </a:p>
      </dgm:t>
    </dgm:pt>
    <dgm:pt modelId="{CEDD6D4F-68E6-42FD-B6A9-5AE74F97002A}">
      <dgm:prSet/>
      <dgm:spPr/>
      <dgm:t>
        <a:bodyPr/>
        <a:lstStyle/>
        <a:p>
          <a:r>
            <a:rPr lang="fr-FR" dirty="0"/>
            <a:t>Le nombre de transactions totales est de: </a:t>
          </a:r>
        </a:p>
        <a:p>
          <a:r>
            <a:rPr lang="fr-FR" dirty="0"/>
            <a:t>679 332</a:t>
          </a:r>
        </a:p>
      </dgm:t>
    </dgm:pt>
    <dgm:pt modelId="{3BE7F782-3FF2-4F8E-8F30-6B67B4AD30B2}" type="parTrans" cxnId="{E3F4F72B-B977-41AA-8B6A-05E657AF28E2}">
      <dgm:prSet/>
      <dgm:spPr/>
      <dgm:t>
        <a:bodyPr/>
        <a:lstStyle/>
        <a:p>
          <a:endParaRPr lang="fr-FR"/>
        </a:p>
      </dgm:t>
    </dgm:pt>
    <dgm:pt modelId="{38BE6075-48C6-402F-B6CA-8A327AD47DED}" type="sibTrans" cxnId="{E3F4F72B-B977-41AA-8B6A-05E657AF28E2}">
      <dgm:prSet/>
      <dgm:spPr/>
      <dgm:t>
        <a:bodyPr/>
        <a:lstStyle/>
        <a:p>
          <a:endParaRPr lang="fr-FR"/>
        </a:p>
      </dgm:t>
    </dgm:pt>
    <dgm:pt modelId="{3E03857E-8CC9-4BD8-8290-0187EE4A997E}">
      <dgm:prSet/>
      <dgm:spPr/>
      <dgm:t>
        <a:bodyPr/>
        <a:lstStyle/>
        <a:p>
          <a:r>
            <a:rPr lang="fr-FR" dirty="0"/>
            <a:t>Le nombre de visites sur le site (session_id) est de: 342 315</a:t>
          </a:r>
        </a:p>
      </dgm:t>
    </dgm:pt>
    <dgm:pt modelId="{69C948A6-44CD-4FB2-81F9-17403A2AA8D4}" type="parTrans" cxnId="{C3D0DABA-FBE7-4EA9-9F87-F27E95748759}">
      <dgm:prSet/>
      <dgm:spPr/>
      <dgm:t>
        <a:bodyPr/>
        <a:lstStyle/>
        <a:p>
          <a:endParaRPr lang="fr-FR"/>
        </a:p>
      </dgm:t>
    </dgm:pt>
    <dgm:pt modelId="{FB80F27E-31C8-4F9D-9F24-0C644FAA646F}" type="sibTrans" cxnId="{C3D0DABA-FBE7-4EA9-9F87-F27E95748759}">
      <dgm:prSet/>
      <dgm:spPr/>
      <dgm:t>
        <a:bodyPr/>
        <a:lstStyle/>
        <a:p>
          <a:endParaRPr lang="fr-FR"/>
        </a:p>
      </dgm:t>
    </dgm:pt>
    <dgm:pt modelId="{74DBD65B-4062-46AB-B85F-8F1480C55DDE}">
      <dgm:prSet/>
      <dgm:spPr/>
      <dgm:t>
        <a:bodyPr/>
        <a:lstStyle/>
        <a:p>
          <a:r>
            <a:rPr lang="fr-FR" dirty="0"/>
            <a:t>Indice des ventes</a:t>
          </a:r>
        </a:p>
        <a:p>
          <a:r>
            <a:rPr lang="fr-FR" dirty="0"/>
            <a:t>2</a:t>
          </a:r>
        </a:p>
      </dgm:t>
    </dgm:pt>
    <dgm:pt modelId="{C1CB5249-EF3D-48DB-8BCA-389B3DE90231}" type="parTrans" cxnId="{87360CED-C6D7-4E47-A3D2-D72E66B861B7}">
      <dgm:prSet/>
      <dgm:spPr/>
      <dgm:t>
        <a:bodyPr/>
        <a:lstStyle/>
        <a:p>
          <a:endParaRPr lang="fr-FR"/>
        </a:p>
      </dgm:t>
    </dgm:pt>
    <dgm:pt modelId="{27BD2F06-879A-4CB2-816A-83FCDB43AF99}" type="sibTrans" cxnId="{87360CED-C6D7-4E47-A3D2-D72E66B861B7}">
      <dgm:prSet/>
      <dgm:spPr/>
      <dgm:t>
        <a:bodyPr/>
        <a:lstStyle/>
        <a:p>
          <a:endParaRPr lang="fr-FR"/>
        </a:p>
      </dgm:t>
    </dgm:pt>
    <dgm:pt modelId="{87DC4C6D-C0A0-4DD1-B4FC-BA711406F082}">
      <dgm:prSet/>
      <dgm:spPr/>
      <dgm:t>
        <a:bodyPr/>
        <a:lstStyle/>
        <a:p>
          <a:r>
            <a:rPr lang="fr-FR" dirty="0"/>
            <a:t>Panier Moyen: 34€</a:t>
          </a:r>
        </a:p>
      </dgm:t>
    </dgm:pt>
    <dgm:pt modelId="{D42AB8F6-F2D0-4BB7-BB4B-2EF8BCC14117}" type="parTrans" cxnId="{C4F23038-05BB-4E87-931B-90DDB4AE4374}">
      <dgm:prSet/>
      <dgm:spPr/>
      <dgm:t>
        <a:bodyPr/>
        <a:lstStyle/>
        <a:p>
          <a:endParaRPr lang="fr-FR"/>
        </a:p>
      </dgm:t>
    </dgm:pt>
    <dgm:pt modelId="{978719ED-6E42-4E9C-BFCF-6FBEC3F4DC7A}" type="sibTrans" cxnId="{C4F23038-05BB-4E87-931B-90DDB4AE4374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9970A8C9-F32C-44D7-90F2-0A30B42A153B}" type="pres">
      <dgm:prSet presAssocID="{C7FF75B2-BA61-4506-8B20-4F90A1F50DE1}" presName="node" presStyleLbl="node1" presStyleIdx="0" presStyleCnt="6">
        <dgm:presLayoutVars>
          <dgm:bulletEnabled val="1"/>
        </dgm:presLayoutVars>
      </dgm:prSet>
      <dgm:spPr/>
    </dgm:pt>
    <dgm:pt modelId="{591D36C8-203B-4547-864F-B36B00F35D67}" type="pres">
      <dgm:prSet presAssocID="{31A101D7-48A9-448E-BBE3-967EAF3FA231}" presName="sibTrans" presStyleCnt="0"/>
      <dgm:spPr/>
    </dgm:pt>
    <dgm:pt modelId="{A87D9499-1BCD-41E0-B924-285FD04B5382}" type="pres">
      <dgm:prSet presAssocID="{1F0E8EFE-7897-427B-B66B-80083F2A4496}" presName="node" presStyleLbl="node1" presStyleIdx="1" presStyleCnt="6">
        <dgm:presLayoutVars>
          <dgm:bulletEnabled val="1"/>
        </dgm:presLayoutVars>
      </dgm:prSet>
      <dgm:spPr/>
    </dgm:pt>
    <dgm:pt modelId="{1C8BA249-6279-4D07-9A9E-BBA9931C4058}" type="pres">
      <dgm:prSet presAssocID="{909CC0D8-4A87-4AEB-ACAB-CD876292766B}" presName="sibTrans" presStyleCnt="0"/>
      <dgm:spPr/>
    </dgm:pt>
    <dgm:pt modelId="{0E89E94D-B078-49C9-A726-95D71FDB30E0}" type="pres">
      <dgm:prSet presAssocID="{74DBD65B-4062-46AB-B85F-8F1480C55DDE}" presName="node" presStyleLbl="node1" presStyleIdx="2" presStyleCnt="6">
        <dgm:presLayoutVars>
          <dgm:bulletEnabled val="1"/>
        </dgm:presLayoutVars>
      </dgm:prSet>
      <dgm:spPr/>
    </dgm:pt>
    <dgm:pt modelId="{94FABA30-221B-43AE-91DB-15C77DD4C21A}" type="pres">
      <dgm:prSet presAssocID="{27BD2F06-879A-4CB2-816A-83FCDB43AF99}" presName="sibTrans" presStyleCnt="0"/>
      <dgm:spPr/>
    </dgm:pt>
    <dgm:pt modelId="{827D74AC-6E9E-4125-828E-3ECD05BBBCB3}" type="pres">
      <dgm:prSet presAssocID="{CEDD6D4F-68E6-42FD-B6A9-5AE74F97002A}" presName="node" presStyleLbl="node1" presStyleIdx="3" presStyleCnt="6">
        <dgm:presLayoutVars>
          <dgm:bulletEnabled val="1"/>
        </dgm:presLayoutVars>
      </dgm:prSet>
      <dgm:spPr/>
    </dgm:pt>
    <dgm:pt modelId="{A235A298-9AAB-4AD3-B13A-8A5E5A1F9105}" type="pres">
      <dgm:prSet presAssocID="{38BE6075-48C6-402F-B6CA-8A327AD47DED}" presName="sibTrans" presStyleCnt="0"/>
      <dgm:spPr/>
    </dgm:pt>
    <dgm:pt modelId="{5EEC8E76-64B7-4834-BAE9-A459FCE893CC}" type="pres">
      <dgm:prSet presAssocID="{3E03857E-8CC9-4BD8-8290-0187EE4A997E}" presName="node" presStyleLbl="node1" presStyleIdx="4" presStyleCnt="6">
        <dgm:presLayoutVars>
          <dgm:bulletEnabled val="1"/>
        </dgm:presLayoutVars>
      </dgm:prSet>
      <dgm:spPr/>
    </dgm:pt>
    <dgm:pt modelId="{DFE93BA5-7156-4E8A-B1A8-9726FFDCDCF3}" type="pres">
      <dgm:prSet presAssocID="{FB80F27E-31C8-4F9D-9F24-0C644FAA646F}" presName="sibTrans" presStyleCnt="0"/>
      <dgm:spPr/>
    </dgm:pt>
    <dgm:pt modelId="{F4B7730E-D61B-4429-857E-412B34D989E0}" type="pres">
      <dgm:prSet presAssocID="{87DC4C6D-C0A0-4DD1-B4FC-BA711406F082}" presName="node" presStyleLbl="node1" presStyleIdx="5" presStyleCnt="6">
        <dgm:presLayoutVars>
          <dgm:bulletEnabled val="1"/>
        </dgm:presLayoutVars>
      </dgm:prSet>
      <dgm:spPr/>
    </dgm:pt>
  </dgm:ptLst>
  <dgm:cxnLst>
    <dgm:cxn modelId="{99E61122-297C-43A2-B9B0-AC4D62E92F45}" type="presOf" srcId="{CEDD6D4F-68E6-42FD-B6A9-5AE74F97002A}" destId="{827D74AC-6E9E-4125-828E-3ECD05BBBCB3}" srcOrd="0" destOrd="0" presId="urn:microsoft.com/office/officeart/2005/8/layout/default"/>
    <dgm:cxn modelId="{E3F4F72B-B977-41AA-8B6A-05E657AF28E2}" srcId="{639B56BB-60A7-464F-AB8F-5AAC04224E98}" destId="{CEDD6D4F-68E6-42FD-B6A9-5AE74F97002A}" srcOrd="3" destOrd="0" parTransId="{3BE7F782-3FF2-4F8E-8F30-6B67B4AD30B2}" sibTransId="{38BE6075-48C6-402F-B6CA-8A327AD47DED}"/>
    <dgm:cxn modelId="{C4F23038-05BB-4E87-931B-90DDB4AE4374}" srcId="{639B56BB-60A7-464F-AB8F-5AAC04224E98}" destId="{87DC4C6D-C0A0-4DD1-B4FC-BA711406F082}" srcOrd="5" destOrd="0" parTransId="{D42AB8F6-F2D0-4BB7-BB4B-2EF8BCC14117}" sibTransId="{978719ED-6E42-4E9C-BFCF-6FBEC3F4DC7A}"/>
    <dgm:cxn modelId="{4B70C53E-A2E2-4AFF-85FF-67078419A871}" srcId="{639B56BB-60A7-464F-AB8F-5AAC04224E98}" destId="{C7FF75B2-BA61-4506-8B20-4F90A1F50DE1}" srcOrd="0" destOrd="0" parTransId="{200BF1F5-1F37-462B-A457-4B2B1C846509}" sibTransId="{31A101D7-48A9-448E-BBE3-967EAF3FA231}"/>
    <dgm:cxn modelId="{5179C769-B78F-4531-B227-E2795DDE50CF}" type="presOf" srcId="{87DC4C6D-C0A0-4DD1-B4FC-BA711406F082}" destId="{F4B7730E-D61B-4429-857E-412B34D989E0}" srcOrd="0" destOrd="0" presId="urn:microsoft.com/office/officeart/2005/8/layout/default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1CE7F78A-8FD4-436B-A582-AF11F0554B52}" type="presOf" srcId="{74DBD65B-4062-46AB-B85F-8F1480C55DDE}" destId="{0E89E94D-B078-49C9-A726-95D71FDB30E0}" srcOrd="0" destOrd="0" presId="urn:microsoft.com/office/officeart/2005/8/layout/default"/>
    <dgm:cxn modelId="{5BAD8A8E-E8CA-4B7F-AB0E-1EB232AB3B43}" srcId="{639B56BB-60A7-464F-AB8F-5AAC04224E98}" destId="{1F0E8EFE-7897-427B-B66B-80083F2A4496}" srcOrd="1" destOrd="0" parTransId="{FE441C46-A1DC-401C-888E-9076A5FAB927}" sibTransId="{909CC0D8-4A87-4AEB-ACAB-CD876292766B}"/>
    <dgm:cxn modelId="{DAB805AC-8A99-461E-88A9-1FBE48E65429}" type="presOf" srcId="{C7FF75B2-BA61-4506-8B20-4F90A1F50DE1}" destId="{9970A8C9-F32C-44D7-90F2-0A30B42A153B}" srcOrd="0" destOrd="0" presId="urn:microsoft.com/office/officeart/2005/8/layout/default"/>
    <dgm:cxn modelId="{C3D0DABA-FBE7-4EA9-9F87-F27E95748759}" srcId="{639B56BB-60A7-464F-AB8F-5AAC04224E98}" destId="{3E03857E-8CC9-4BD8-8290-0187EE4A997E}" srcOrd="4" destOrd="0" parTransId="{69C948A6-44CD-4FB2-81F9-17403A2AA8D4}" sibTransId="{FB80F27E-31C8-4F9D-9F24-0C644FAA646F}"/>
    <dgm:cxn modelId="{C5FEF5BD-E368-4144-A025-32A1EB69AB47}" type="presOf" srcId="{3E03857E-8CC9-4BD8-8290-0187EE4A997E}" destId="{5EEC8E76-64B7-4834-BAE9-A459FCE893CC}" srcOrd="0" destOrd="0" presId="urn:microsoft.com/office/officeart/2005/8/layout/default"/>
    <dgm:cxn modelId="{B901E5E0-D6A9-452D-A019-46F6C2CFB7C7}" type="presOf" srcId="{1F0E8EFE-7897-427B-B66B-80083F2A4496}" destId="{A87D9499-1BCD-41E0-B924-285FD04B5382}" srcOrd="0" destOrd="0" presId="urn:microsoft.com/office/officeart/2005/8/layout/default"/>
    <dgm:cxn modelId="{87360CED-C6D7-4E47-A3D2-D72E66B861B7}" srcId="{639B56BB-60A7-464F-AB8F-5AAC04224E98}" destId="{74DBD65B-4062-46AB-B85F-8F1480C55DDE}" srcOrd="2" destOrd="0" parTransId="{C1CB5249-EF3D-48DB-8BCA-389B3DE90231}" sibTransId="{27BD2F06-879A-4CB2-816A-83FCDB43AF99}"/>
    <dgm:cxn modelId="{264EBD97-E791-4890-B61A-90551A740CE6}" type="presParOf" srcId="{9BB672CA-9583-4BD7-AD3C-72087709702E}" destId="{9970A8C9-F32C-44D7-90F2-0A30B42A153B}" srcOrd="0" destOrd="0" presId="urn:microsoft.com/office/officeart/2005/8/layout/default"/>
    <dgm:cxn modelId="{71840A0D-B640-41C3-A3E2-C0C549EBC786}" type="presParOf" srcId="{9BB672CA-9583-4BD7-AD3C-72087709702E}" destId="{591D36C8-203B-4547-864F-B36B00F35D67}" srcOrd="1" destOrd="0" presId="urn:microsoft.com/office/officeart/2005/8/layout/default"/>
    <dgm:cxn modelId="{AD5CDF5B-E228-45E0-94E8-7F265D0555C8}" type="presParOf" srcId="{9BB672CA-9583-4BD7-AD3C-72087709702E}" destId="{A87D9499-1BCD-41E0-B924-285FD04B5382}" srcOrd="2" destOrd="0" presId="urn:microsoft.com/office/officeart/2005/8/layout/default"/>
    <dgm:cxn modelId="{86AFE097-5F4C-4113-8D38-F2B481407CD6}" type="presParOf" srcId="{9BB672CA-9583-4BD7-AD3C-72087709702E}" destId="{1C8BA249-6279-4D07-9A9E-BBA9931C4058}" srcOrd="3" destOrd="0" presId="urn:microsoft.com/office/officeart/2005/8/layout/default"/>
    <dgm:cxn modelId="{03B8F779-69E4-4338-9C72-631378B5E886}" type="presParOf" srcId="{9BB672CA-9583-4BD7-AD3C-72087709702E}" destId="{0E89E94D-B078-49C9-A726-95D71FDB30E0}" srcOrd="4" destOrd="0" presId="urn:microsoft.com/office/officeart/2005/8/layout/default"/>
    <dgm:cxn modelId="{A24BD135-A016-4956-96A7-24906E5754CD}" type="presParOf" srcId="{9BB672CA-9583-4BD7-AD3C-72087709702E}" destId="{94FABA30-221B-43AE-91DB-15C77DD4C21A}" srcOrd="5" destOrd="0" presId="urn:microsoft.com/office/officeart/2005/8/layout/default"/>
    <dgm:cxn modelId="{BBBC76BD-856A-4170-910A-C2F9B9B1AA70}" type="presParOf" srcId="{9BB672CA-9583-4BD7-AD3C-72087709702E}" destId="{827D74AC-6E9E-4125-828E-3ECD05BBBCB3}" srcOrd="6" destOrd="0" presId="urn:microsoft.com/office/officeart/2005/8/layout/default"/>
    <dgm:cxn modelId="{F7FDB79F-A540-4800-8AC1-BB88FFC17D49}" type="presParOf" srcId="{9BB672CA-9583-4BD7-AD3C-72087709702E}" destId="{A235A298-9AAB-4AD3-B13A-8A5E5A1F9105}" srcOrd="7" destOrd="0" presId="urn:microsoft.com/office/officeart/2005/8/layout/default"/>
    <dgm:cxn modelId="{56694EF0-AD5D-4C46-B4CB-BE4B2D646D1C}" type="presParOf" srcId="{9BB672CA-9583-4BD7-AD3C-72087709702E}" destId="{5EEC8E76-64B7-4834-BAE9-A459FCE893CC}" srcOrd="8" destOrd="0" presId="urn:microsoft.com/office/officeart/2005/8/layout/default"/>
    <dgm:cxn modelId="{88F2988F-D99E-4759-8AA8-64EB31C2E817}" type="presParOf" srcId="{9BB672CA-9583-4BD7-AD3C-72087709702E}" destId="{DFE93BA5-7156-4E8A-B1A8-9726FFDCDCF3}" srcOrd="9" destOrd="0" presId="urn:microsoft.com/office/officeart/2005/8/layout/default"/>
    <dgm:cxn modelId="{46E4BA73-1462-4D93-8104-BC182D8C5343}" type="presParOf" srcId="{9BB672CA-9583-4BD7-AD3C-72087709702E}" destId="{F4B7730E-D61B-4429-857E-412B34D989E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9B56BB-60A7-464F-AB8F-5AAC04224E9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0E8EFE-7897-427B-B66B-80083F2A4496}">
      <dgm:prSet custT="1"/>
      <dgm:spPr/>
      <dgm:t>
        <a:bodyPr/>
        <a:lstStyle/>
        <a:p>
          <a:r>
            <a:rPr lang="fr-FR" sz="1600" dirty="0"/>
            <a:t>46 643 transactions:</a:t>
          </a:r>
        </a:p>
        <a:p>
          <a:r>
            <a:rPr lang="fr-FR" sz="1600" dirty="0"/>
            <a:t>6.87% des transactions totale</a:t>
          </a:r>
        </a:p>
      </dgm:t>
    </dgm:pt>
    <dgm:pt modelId="{FE441C46-A1DC-401C-888E-9076A5FAB927}" type="parTrans" cxnId="{5BAD8A8E-E8CA-4B7F-AB0E-1EB232AB3B43}">
      <dgm:prSet/>
      <dgm:spPr/>
      <dgm:t>
        <a:bodyPr/>
        <a:lstStyle/>
        <a:p>
          <a:endParaRPr lang="fr-FR"/>
        </a:p>
      </dgm:t>
    </dgm:pt>
    <dgm:pt modelId="{909CC0D8-4A87-4AEB-ACAB-CD876292766B}" type="sibTrans" cxnId="{5BAD8A8E-E8CA-4B7F-AB0E-1EB232AB3B43}">
      <dgm:prSet/>
      <dgm:spPr/>
      <dgm:t>
        <a:bodyPr/>
        <a:lstStyle/>
        <a:p>
          <a:endParaRPr lang="fr-FR"/>
        </a:p>
      </dgm:t>
    </dgm:pt>
    <dgm:pt modelId="{01AB0FE7-B51A-49D2-BC4B-DF09CA00D9BD}">
      <dgm:prSet custT="1"/>
      <dgm:spPr/>
      <dgm:t>
        <a:bodyPr/>
        <a:lstStyle/>
        <a:p>
          <a:endParaRPr lang="fr-FR" sz="1600" b="0" i="0" dirty="0"/>
        </a:p>
        <a:p>
          <a:r>
            <a:rPr lang="fr-FR" sz="1600" b="0" i="0" dirty="0"/>
            <a:t>CA qui s'élève à </a:t>
          </a:r>
        </a:p>
        <a:p>
          <a:r>
            <a:rPr lang="fr-FR" sz="1600" b="0" i="0" dirty="0"/>
            <a:t>881 126.28 €:</a:t>
          </a:r>
        </a:p>
        <a:p>
          <a:r>
            <a:rPr lang="fr-FR" sz="1600" b="0" i="0" dirty="0"/>
            <a:t>7.43% du CA total</a:t>
          </a:r>
        </a:p>
        <a:p>
          <a:endParaRPr lang="fr-FR" sz="1600" dirty="0"/>
        </a:p>
      </dgm:t>
    </dgm:pt>
    <dgm:pt modelId="{864ED27D-CC08-4026-A270-E608B07E019D}" type="parTrans" cxnId="{CDD51988-5CF5-42FC-9A89-1DEAA906FD49}">
      <dgm:prSet/>
      <dgm:spPr/>
      <dgm:t>
        <a:bodyPr/>
        <a:lstStyle/>
        <a:p>
          <a:endParaRPr lang="fr-FR"/>
        </a:p>
      </dgm:t>
    </dgm:pt>
    <dgm:pt modelId="{4D06FE56-AE8F-4D90-A905-43121F333393}" type="sibTrans" cxnId="{CDD51988-5CF5-42FC-9A89-1DEAA906FD49}">
      <dgm:prSet/>
      <dgm:spPr/>
      <dgm:t>
        <a:bodyPr/>
        <a:lstStyle/>
        <a:p>
          <a:endParaRPr lang="fr-FR"/>
        </a:p>
      </dgm:t>
    </dgm:pt>
    <dgm:pt modelId="{3840FF71-B883-47BB-B320-966AC1E2EFB2}">
      <dgm:prSet custT="1"/>
      <dgm:spPr/>
      <dgm:t>
        <a:bodyPr/>
        <a:lstStyle/>
        <a:p>
          <a:r>
            <a:rPr lang="fr-FR" sz="1600" dirty="0"/>
            <a:t>"c_1609", "c_4958", "c_6714", "c_3454"</a:t>
          </a:r>
        </a:p>
      </dgm:t>
    </dgm:pt>
    <dgm:pt modelId="{087502E4-7F37-4AB5-880F-42472120B9AE}" type="parTrans" cxnId="{28CC7FF0-DB10-4523-94E0-42DB99A43137}">
      <dgm:prSet/>
      <dgm:spPr/>
      <dgm:t>
        <a:bodyPr/>
        <a:lstStyle/>
        <a:p>
          <a:endParaRPr lang="fr-FR"/>
        </a:p>
      </dgm:t>
    </dgm:pt>
    <dgm:pt modelId="{DA4236E1-B04B-4011-AF53-0AB8754FAD29}" type="sibTrans" cxnId="{28CC7FF0-DB10-4523-94E0-42DB99A43137}">
      <dgm:prSet/>
      <dgm:spPr/>
      <dgm:t>
        <a:bodyPr/>
        <a:lstStyle/>
        <a:p>
          <a:endParaRPr lang="fr-FR"/>
        </a:p>
      </dgm:t>
    </dgm:pt>
    <dgm:pt modelId="{91A8EBF4-FC10-446F-BCA4-3B46BE493337}">
      <dgm:prSet custT="1"/>
      <dgm:spPr/>
      <dgm:t>
        <a:bodyPr anchor="t"/>
        <a:lstStyle/>
        <a:p>
          <a:br>
            <a:rPr lang="fr-FR" sz="1600" dirty="0"/>
          </a:br>
          <a:endParaRPr lang="fr-FR" sz="1600" dirty="0"/>
        </a:p>
        <a:p>
          <a:r>
            <a:rPr lang="fr-FR" sz="1600" dirty="0"/>
            <a:t>Panier moyen:</a:t>
          </a:r>
        </a:p>
        <a:p>
          <a:r>
            <a:rPr lang="fr-FR" sz="1600" dirty="0"/>
            <a:t>18,89€</a:t>
          </a:r>
        </a:p>
      </dgm:t>
    </dgm:pt>
    <dgm:pt modelId="{70C6B7FA-3D9B-44A2-A5FC-A4D5F6CA90C9}" type="sibTrans" cxnId="{A76831AE-CCB6-4FD3-99F4-14FECAD6D63D}">
      <dgm:prSet/>
      <dgm:spPr/>
      <dgm:t>
        <a:bodyPr/>
        <a:lstStyle/>
        <a:p>
          <a:endParaRPr lang="fr-FR"/>
        </a:p>
      </dgm:t>
    </dgm:pt>
    <dgm:pt modelId="{A28D954C-C81B-423A-A65A-447F31662255}" type="parTrans" cxnId="{A76831AE-CCB6-4FD3-99F4-14FECAD6D63D}">
      <dgm:prSet/>
      <dgm:spPr/>
      <dgm:t>
        <a:bodyPr/>
        <a:lstStyle/>
        <a:p>
          <a:endParaRPr lang="fr-FR"/>
        </a:p>
      </dgm:t>
    </dgm:pt>
    <dgm:pt modelId="{9BB672CA-9583-4BD7-AD3C-72087709702E}" type="pres">
      <dgm:prSet presAssocID="{639B56BB-60A7-464F-AB8F-5AAC04224E98}" presName="diagram" presStyleCnt="0">
        <dgm:presLayoutVars>
          <dgm:dir/>
          <dgm:resizeHandles val="exact"/>
        </dgm:presLayoutVars>
      </dgm:prSet>
      <dgm:spPr/>
    </dgm:pt>
    <dgm:pt modelId="{1BBFF013-D235-474D-9A53-66DF269F0FD1}" type="pres">
      <dgm:prSet presAssocID="{3840FF71-B883-47BB-B320-966AC1E2EFB2}" presName="node" presStyleLbl="node1" presStyleIdx="0" presStyleCnt="4">
        <dgm:presLayoutVars>
          <dgm:bulletEnabled val="1"/>
        </dgm:presLayoutVars>
      </dgm:prSet>
      <dgm:spPr/>
    </dgm:pt>
    <dgm:pt modelId="{E22EF6EF-0588-4BBE-AF2D-16283391886C}" type="pres">
      <dgm:prSet presAssocID="{DA4236E1-B04B-4011-AF53-0AB8754FAD29}" presName="sibTrans" presStyleCnt="0"/>
      <dgm:spPr/>
    </dgm:pt>
    <dgm:pt modelId="{A87D9499-1BCD-41E0-B924-285FD04B5382}" type="pres">
      <dgm:prSet presAssocID="{1F0E8EFE-7897-427B-B66B-80083F2A4496}" presName="node" presStyleLbl="node1" presStyleIdx="1" presStyleCnt="4" custLinFactY="21347" custLinFactNeighborX="1416" custLinFactNeighborY="100000">
        <dgm:presLayoutVars>
          <dgm:bulletEnabled val="1"/>
        </dgm:presLayoutVars>
      </dgm:prSet>
      <dgm:spPr/>
    </dgm:pt>
    <dgm:pt modelId="{1C8BA249-6279-4D07-9A9E-BBA9931C4058}" type="pres">
      <dgm:prSet presAssocID="{909CC0D8-4A87-4AEB-ACAB-CD876292766B}" presName="sibTrans" presStyleCnt="0"/>
      <dgm:spPr/>
    </dgm:pt>
    <dgm:pt modelId="{1E361D09-68BB-4B66-A95C-894F226C1415}" type="pres">
      <dgm:prSet presAssocID="{91A8EBF4-FC10-446F-BCA4-3B46BE493337}" presName="node" presStyleLbl="node1" presStyleIdx="2" presStyleCnt="4" custLinFactNeighborX="-2187" custLinFactNeighborY="5631">
        <dgm:presLayoutVars>
          <dgm:bulletEnabled val="1"/>
        </dgm:presLayoutVars>
      </dgm:prSet>
      <dgm:spPr/>
    </dgm:pt>
    <dgm:pt modelId="{174BB4FD-CCE1-47A1-90FA-761D2A63252F}" type="pres">
      <dgm:prSet presAssocID="{70C6B7FA-3D9B-44A2-A5FC-A4D5F6CA90C9}" presName="sibTrans" presStyleCnt="0"/>
      <dgm:spPr/>
    </dgm:pt>
    <dgm:pt modelId="{B10B9F9A-137D-4E92-9F4B-4C0C1BEA307F}" type="pres">
      <dgm:prSet presAssocID="{01AB0FE7-B51A-49D2-BC4B-DF09CA00D9BD}" presName="node" presStyleLbl="node1" presStyleIdx="3" presStyleCnt="4" custLinFactY="-16874" custLinFactNeighborX="-1830" custLinFactNeighborY="-100000">
        <dgm:presLayoutVars>
          <dgm:bulletEnabled val="1"/>
        </dgm:presLayoutVars>
      </dgm:prSet>
      <dgm:spPr/>
    </dgm:pt>
  </dgm:ptLst>
  <dgm:cxnLst>
    <dgm:cxn modelId="{93AB6C29-3F0A-4D68-99BB-5D98DC21F866}" type="presOf" srcId="{91A8EBF4-FC10-446F-BCA4-3B46BE493337}" destId="{1E361D09-68BB-4B66-A95C-894F226C1415}" srcOrd="0" destOrd="0" presId="urn:microsoft.com/office/officeart/2005/8/layout/default"/>
    <dgm:cxn modelId="{179A5260-E262-4AEC-BE13-1749F545F096}" type="presOf" srcId="{3840FF71-B883-47BB-B320-966AC1E2EFB2}" destId="{1BBFF013-D235-474D-9A53-66DF269F0FD1}" srcOrd="0" destOrd="0" presId="urn:microsoft.com/office/officeart/2005/8/layout/default"/>
    <dgm:cxn modelId="{5A3B9A72-27AE-42CD-9861-297CA585FB40}" type="presOf" srcId="{639B56BB-60A7-464F-AB8F-5AAC04224E98}" destId="{9BB672CA-9583-4BD7-AD3C-72087709702E}" srcOrd="0" destOrd="0" presId="urn:microsoft.com/office/officeart/2005/8/layout/default"/>
    <dgm:cxn modelId="{71AA6F79-4603-4DB0-8C25-D2F4849823E0}" type="presOf" srcId="{01AB0FE7-B51A-49D2-BC4B-DF09CA00D9BD}" destId="{B10B9F9A-137D-4E92-9F4B-4C0C1BEA307F}" srcOrd="0" destOrd="0" presId="urn:microsoft.com/office/officeart/2005/8/layout/default"/>
    <dgm:cxn modelId="{CDD51988-5CF5-42FC-9A89-1DEAA906FD49}" srcId="{639B56BB-60A7-464F-AB8F-5AAC04224E98}" destId="{01AB0FE7-B51A-49D2-BC4B-DF09CA00D9BD}" srcOrd="3" destOrd="0" parTransId="{864ED27D-CC08-4026-A270-E608B07E019D}" sibTransId="{4D06FE56-AE8F-4D90-A905-43121F333393}"/>
    <dgm:cxn modelId="{5BAD8A8E-E8CA-4B7F-AB0E-1EB232AB3B43}" srcId="{639B56BB-60A7-464F-AB8F-5AAC04224E98}" destId="{1F0E8EFE-7897-427B-B66B-80083F2A4496}" srcOrd="1" destOrd="0" parTransId="{FE441C46-A1DC-401C-888E-9076A5FAB927}" sibTransId="{909CC0D8-4A87-4AEB-ACAB-CD876292766B}"/>
    <dgm:cxn modelId="{A76831AE-CCB6-4FD3-99F4-14FECAD6D63D}" srcId="{639B56BB-60A7-464F-AB8F-5AAC04224E98}" destId="{91A8EBF4-FC10-446F-BCA4-3B46BE493337}" srcOrd="2" destOrd="0" parTransId="{A28D954C-C81B-423A-A65A-447F31662255}" sibTransId="{70C6B7FA-3D9B-44A2-A5FC-A4D5F6CA90C9}"/>
    <dgm:cxn modelId="{B901E5E0-D6A9-452D-A019-46F6C2CFB7C7}" type="presOf" srcId="{1F0E8EFE-7897-427B-B66B-80083F2A4496}" destId="{A87D9499-1BCD-41E0-B924-285FD04B5382}" srcOrd="0" destOrd="0" presId="urn:microsoft.com/office/officeart/2005/8/layout/default"/>
    <dgm:cxn modelId="{28CC7FF0-DB10-4523-94E0-42DB99A43137}" srcId="{639B56BB-60A7-464F-AB8F-5AAC04224E98}" destId="{3840FF71-B883-47BB-B320-966AC1E2EFB2}" srcOrd="0" destOrd="0" parTransId="{087502E4-7F37-4AB5-880F-42472120B9AE}" sibTransId="{DA4236E1-B04B-4011-AF53-0AB8754FAD29}"/>
    <dgm:cxn modelId="{43EFFC18-10C6-428F-A56C-A28F519AF1F8}" type="presParOf" srcId="{9BB672CA-9583-4BD7-AD3C-72087709702E}" destId="{1BBFF013-D235-474D-9A53-66DF269F0FD1}" srcOrd="0" destOrd="0" presId="urn:microsoft.com/office/officeart/2005/8/layout/default"/>
    <dgm:cxn modelId="{B7F920E6-FDFB-410D-B928-234A23DE6873}" type="presParOf" srcId="{9BB672CA-9583-4BD7-AD3C-72087709702E}" destId="{E22EF6EF-0588-4BBE-AF2D-16283391886C}" srcOrd="1" destOrd="0" presId="urn:microsoft.com/office/officeart/2005/8/layout/default"/>
    <dgm:cxn modelId="{AD5CDF5B-E228-45E0-94E8-7F265D0555C8}" type="presParOf" srcId="{9BB672CA-9583-4BD7-AD3C-72087709702E}" destId="{A87D9499-1BCD-41E0-B924-285FD04B5382}" srcOrd="2" destOrd="0" presId="urn:microsoft.com/office/officeart/2005/8/layout/default"/>
    <dgm:cxn modelId="{86AFE097-5F4C-4113-8D38-F2B481407CD6}" type="presParOf" srcId="{9BB672CA-9583-4BD7-AD3C-72087709702E}" destId="{1C8BA249-6279-4D07-9A9E-BBA9931C4058}" srcOrd="3" destOrd="0" presId="urn:microsoft.com/office/officeart/2005/8/layout/default"/>
    <dgm:cxn modelId="{2E3E0DFF-E7FD-400C-A5F3-139619021E4F}" type="presParOf" srcId="{9BB672CA-9583-4BD7-AD3C-72087709702E}" destId="{1E361D09-68BB-4B66-A95C-894F226C1415}" srcOrd="4" destOrd="0" presId="urn:microsoft.com/office/officeart/2005/8/layout/default"/>
    <dgm:cxn modelId="{6F639490-C906-4792-9081-1B6EA0DB7202}" type="presParOf" srcId="{9BB672CA-9583-4BD7-AD3C-72087709702E}" destId="{174BB4FD-CCE1-47A1-90FA-761D2A63252F}" srcOrd="5" destOrd="0" presId="urn:microsoft.com/office/officeart/2005/8/layout/default"/>
    <dgm:cxn modelId="{99632591-3FE5-40FA-930C-3DCBCC071CEE}" type="presParOf" srcId="{9BB672CA-9583-4BD7-AD3C-72087709702E}" destId="{B10B9F9A-137D-4E92-9F4B-4C0C1BEA307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FF013-D235-474D-9A53-66DF269F0FD1}">
      <dsp:nvSpPr>
        <dsp:cNvPr id="0" name=""/>
        <dsp:cNvSpPr/>
      </dsp:nvSpPr>
      <dsp:spPr>
        <a:xfrm>
          <a:off x="23429" y="384031"/>
          <a:ext cx="2697386" cy="16184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Catégorie 0: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CA: 4 422 082.01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Nb de vente: 415 680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Proportion du CA : 37.30%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Panier Moyen: 10,64€</a:t>
          </a:r>
        </a:p>
      </dsp:txBody>
      <dsp:txXfrm>
        <a:off x="23429" y="384031"/>
        <a:ext cx="2697386" cy="1618431"/>
      </dsp:txXfrm>
    </dsp:sp>
    <dsp:sp modelId="{A87D9499-1BCD-41E0-B924-285FD04B5382}">
      <dsp:nvSpPr>
        <dsp:cNvPr id="0" name=""/>
        <dsp:cNvSpPr/>
      </dsp:nvSpPr>
      <dsp:spPr>
        <a:xfrm>
          <a:off x="2977148" y="374822"/>
          <a:ext cx="2697386" cy="16184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Catégorie 1: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CA: 4 653 722.69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Nb de vente: 227 169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Proportion du CA : 39.25%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Panier Moyen: 20,49€</a:t>
          </a:r>
        </a:p>
      </dsp:txBody>
      <dsp:txXfrm>
        <a:off x="2977148" y="374822"/>
        <a:ext cx="2697386" cy="1618431"/>
      </dsp:txXfrm>
    </dsp:sp>
    <dsp:sp modelId="{1E361D09-68BB-4B66-A95C-894F226C1415}">
      <dsp:nvSpPr>
        <dsp:cNvPr id="0" name=""/>
        <dsp:cNvSpPr/>
      </dsp:nvSpPr>
      <dsp:spPr>
        <a:xfrm>
          <a:off x="5838131" y="344444"/>
          <a:ext cx="2841777" cy="15932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400" kern="1200" dirty="0"/>
          </a:br>
          <a:r>
            <a:rPr lang="fr-FR" sz="1400" kern="1200" dirty="0"/>
            <a:t>Catégorie 2: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CA: 2 780 275.02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Nb de vente:  36 483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Proportion du CA: 23.45%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Panier Moyen: 76,21€</a:t>
          </a:r>
        </a:p>
      </dsp:txBody>
      <dsp:txXfrm>
        <a:off x="5838131" y="344444"/>
        <a:ext cx="2841777" cy="1593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9CCA3-EFF0-44A2-8CBF-731392A1549D}">
      <dsp:nvSpPr>
        <dsp:cNvPr id="0" name=""/>
        <dsp:cNvSpPr/>
      </dsp:nvSpPr>
      <dsp:spPr>
        <a:xfrm>
          <a:off x="454087" y="0"/>
          <a:ext cx="321792" cy="1156886"/>
        </a:xfrm>
        <a:prstGeom prst="trapezoid">
          <a:avLst>
            <a:gd name="adj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Gold client</a:t>
          </a:r>
        </a:p>
      </dsp:txBody>
      <dsp:txXfrm>
        <a:off x="454087" y="0"/>
        <a:ext cx="321792" cy="1156886"/>
      </dsp:txXfrm>
    </dsp:sp>
    <dsp:sp modelId="{707DAAE3-E4B2-42A1-AE3F-E5D6A0CE715E}">
      <dsp:nvSpPr>
        <dsp:cNvPr id="0" name=""/>
        <dsp:cNvSpPr/>
      </dsp:nvSpPr>
      <dsp:spPr>
        <a:xfrm>
          <a:off x="292625" y="1149690"/>
          <a:ext cx="643584" cy="1156886"/>
        </a:xfrm>
        <a:prstGeom prst="trapezoid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b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b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0" kern="1200" dirty="0"/>
            <a:t>%  client &lt; 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0" kern="1200" dirty="0"/>
            <a:t>%CA généré</a:t>
          </a:r>
        </a:p>
      </dsp:txBody>
      <dsp:txXfrm>
        <a:off x="405252" y="1149690"/>
        <a:ext cx="418329" cy="1156886"/>
      </dsp:txXfrm>
    </dsp:sp>
    <dsp:sp modelId="{DB443102-1B65-428C-8699-9F45CBFBCE42}">
      <dsp:nvSpPr>
        <dsp:cNvPr id="0" name=""/>
        <dsp:cNvSpPr/>
      </dsp:nvSpPr>
      <dsp:spPr>
        <a:xfrm>
          <a:off x="131732" y="2290275"/>
          <a:ext cx="965376" cy="1156886"/>
        </a:xfrm>
        <a:prstGeom prst="trapezoid">
          <a:avLst>
            <a:gd name="adj" fmla="val 1666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proportion de client &gt;  proportion de CA généré</a:t>
          </a:r>
        </a:p>
      </dsp:txBody>
      <dsp:txXfrm>
        <a:off x="300673" y="2290275"/>
        <a:ext cx="627494" cy="1156886"/>
      </dsp:txXfrm>
    </dsp:sp>
    <dsp:sp modelId="{AFCEBEA3-ECBC-481A-A95A-92A943023143}">
      <dsp:nvSpPr>
        <dsp:cNvPr id="0" name=""/>
        <dsp:cNvSpPr/>
      </dsp:nvSpPr>
      <dsp:spPr>
        <a:xfrm>
          <a:off x="0" y="3460407"/>
          <a:ext cx="1287169" cy="1156886"/>
        </a:xfrm>
        <a:prstGeom prst="trapezoid">
          <a:avLst>
            <a:gd name="adj" fmla="val 1390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%client largement  &gt; </a:t>
          </a:r>
          <a:br>
            <a:rPr lang="fr-FR" sz="1000" kern="1200" dirty="0"/>
          </a:br>
          <a:r>
            <a:rPr lang="fr-FR" sz="1000" kern="1200" dirty="0"/>
            <a:t>proportion de CA généré</a:t>
          </a:r>
        </a:p>
      </dsp:txBody>
      <dsp:txXfrm>
        <a:off x="225254" y="3460407"/>
        <a:ext cx="836659" cy="115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D7FC8-2EAE-4D17-B6D8-72662C0C7130}">
      <dsp:nvSpPr>
        <dsp:cNvPr id="0" name=""/>
        <dsp:cNvSpPr/>
      </dsp:nvSpPr>
      <dsp:spPr>
        <a:xfrm>
          <a:off x="0" y="70301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i="0" kern="1200" dirty="0"/>
            <a:t>1.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/>
            <a:t>Traitement</a:t>
          </a:r>
          <a:r>
            <a:rPr lang="en-US" sz="2700" kern="1200" dirty="0"/>
            <a:t> des données</a:t>
          </a:r>
        </a:p>
      </dsp:txBody>
      <dsp:txXfrm>
        <a:off x="0" y="70301"/>
        <a:ext cx="2561209" cy="1536725"/>
      </dsp:txXfrm>
    </dsp:sp>
    <dsp:sp modelId="{A02204F8-51C9-4478-9B4A-768330A3AE04}">
      <dsp:nvSpPr>
        <dsp:cNvPr id="0" name=""/>
        <dsp:cNvSpPr/>
      </dsp:nvSpPr>
      <dsp:spPr>
        <a:xfrm>
          <a:off x="2808366" y="109841"/>
          <a:ext cx="2561209" cy="1536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2.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Le CA</a:t>
          </a:r>
          <a:endParaRPr lang="en-US" sz="2700" kern="1200" dirty="0"/>
        </a:p>
      </dsp:txBody>
      <dsp:txXfrm>
        <a:off x="2808366" y="109841"/>
        <a:ext cx="2561209" cy="1536725"/>
      </dsp:txXfrm>
    </dsp:sp>
    <dsp:sp modelId="{9B9E12FB-78A8-47CA-8E11-B8987F425251}">
      <dsp:nvSpPr>
        <dsp:cNvPr id="0" name=""/>
        <dsp:cNvSpPr/>
      </dsp:nvSpPr>
      <dsp:spPr>
        <a:xfrm>
          <a:off x="5579083" y="109841"/>
          <a:ext cx="2561209" cy="15367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3.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Analyse ciblée  clients</a:t>
          </a:r>
          <a:endParaRPr lang="en-US" sz="2700" kern="1200" dirty="0"/>
        </a:p>
      </dsp:txBody>
      <dsp:txXfrm>
        <a:off x="5579083" y="109841"/>
        <a:ext cx="2561209" cy="1536725"/>
      </dsp:txXfrm>
    </dsp:sp>
    <dsp:sp modelId="{671BA597-9D0A-4B11-B153-E3ECD2D72A82}">
      <dsp:nvSpPr>
        <dsp:cNvPr id="0" name=""/>
        <dsp:cNvSpPr/>
      </dsp:nvSpPr>
      <dsp:spPr>
        <a:xfrm>
          <a:off x="0" y="1972762"/>
          <a:ext cx="2561209" cy="1536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4.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Analyse ciblée produits</a:t>
          </a:r>
          <a:endParaRPr lang="en-US" sz="2700" kern="1200" dirty="0"/>
        </a:p>
      </dsp:txBody>
      <dsp:txXfrm>
        <a:off x="0" y="1972762"/>
        <a:ext cx="2561209" cy="1536725"/>
      </dsp:txXfrm>
    </dsp:sp>
    <dsp:sp modelId="{82E9348B-C164-4666-98C6-CAB6ED05FE1E}">
      <dsp:nvSpPr>
        <dsp:cNvPr id="0" name=""/>
        <dsp:cNvSpPr/>
      </dsp:nvSpPr>
      <dsp:spPr>
        <a:xfrm>
          <a:off x="2817330" y="1972762"/>
          <a:ext cx="2561209" cy="15367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5.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 dirty="0"/>
            <a:t>Analyse des corrélations</a:t>
          </a:r>
          <a:endParaRPr lang="en-US" sz="2700" kern="1200" dirty="0"/>
        </a:p>
      </dsp:txBody>
      <dsp:txXfrm>
        <a:off x="2817330" y="1972762"/>
        <a:ext cx="2561209" cy="1536725"/>
      </dsp:txXfrm>
    </dsp:sp>
    <dsp:sp modelId="{68B82D71-D2F1-49FF-BE0D-24C48201DB18}">
      <dsp:nvSpPr>
        <dsp:cNvPr id="0" name=""/>
        <dsp:cNvSpPr/>
      </dsp:nvSpPr>
      <dsp:spPr>
        <a:xfrm>
          <a:off x="5610585" y="1863148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i="0" kern="1200" dirty="0"/>
            <a:t>6.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Conclusions</a:t>
          </a:r>
        </a:p>
      </dsp:txBody>
      <dsp:txXfrm>
        <a:off x="5610585" y="1863148"/>
        <a:ext cx="2561209" cy="15367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D7FC8-2EAE-4D17-B6D8-72662C0C7130}">
      <dsp:nvSpPr>
        <dsp:cNvPr id="0" name=""/>
        <dsp:cNvSpPr/>
      </dsp:nvSpPr>
      <dsp:spPr>
        <a:xfrm>
          <a:off x="126455" y="0"/>
          <a:ext cx="2987788" cy="17926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u="sng" kern="1200" dirty="0">
              <a:latin typeface="+mj-lt"/>
            </a:rPr>
            <a:t>Les fichiers</a:t>
          </a:r>
          <a:endParaRPr lang="en-US" sz="3600" kern="1200" dirty="0"/>
        </a:p>
      </dsp:txBody>
      <dsp:txXfrm>
        <a:off x="126455" y="0"/>
        <a:ext cx="2987788" cy="1792673"/>
      </dsp:txXfrm>
    </dsp:sp>
    <dsp:sp modelId="{9B9E12FB-78A8-47CA-8E11-B8987F425251}">
      <dsp:nvSpPr>
        <dsp:cNvPr id="0" name=""/>
        <dsp:cNvSpPr/>
      </dsp:nvSpPr>
      <dsp:spPr>
        <a:xfrm>
          <a:off x="154540" y="2091637"/>
          <a:ext cx="2987788" cy="17926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Traitement</a:t>
          </a:r>
          <a:endParaRPr lang="en-US" sz="4000" kern="1200" dirty="0"/>
        </a:p>
      </dsp:txBody>
      <dsp:txXfrm>
        <a:off x="154540" y="2091637"/>
        <a:ext cx="2987788" cy="17926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9499-1BCD-41E0-B924-285FD04B5382}">
      <dsp:nvSpPr>
        <dsp:cNvPr id="0" name=""/>
        <dsp:cNvSpPr/>
      </dsp:nvSpPr>
      <dsp:spPr>
        <a:xfrm>
          <a:off x="2138219" y="363335"/>
          <a:ext cx="1904328" cy="11425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Le prix moyen est de 17.45€  avec un prix minimum de 0.62€ , et un prix maximum à 300.0 €</a:t>
          </a:r>
        </a:p>
      </dsp:txBody>
      <dsp:txXfrm>
        <a:off x="2138219" y="363335"/>
        <a:ext cx="1904328" cy="1142597"/>
      </dsp:txXfrm>
    </dsp:sp>
    <dsp:sp modelId="{B10B9F9A-137D-4E92-9F4B-4C0C1BEA307F}">
      <dsp:nvSpPr>
        <dsp:cNvPr id="0" name=""/>
        <dsp:cNvSpPr/>
      </dsp:nvSpPr>
      <dsp:spPr>
        <a:xfrm>
          <a:off x="0" y="363335"/>
          <a:ext cx="1904328" cy="11425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Période: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Du 1</a:t>
          </a:r>
          <a:r>
            <a:rPr lang="fr-FR" sz="1400" b="0" i="0" kern="1200" baseline="30000" dirty="0"/>
            <a:t>er</a:t>
          </a:r>
          <a:r>
            <a:rPr lang="fr-FR" sz="1400" b="0" i="0" kern="1200" dirty="0"/>
            <a:t> Mars 2021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 dirty="0"/>
            <a:t>au 28 Février 2023</a:t>
          </a:r>
          <a:endParaRPr lang="fr-FR" sz="1400" kern="1200" dirty="0"/>
        </a:p>
      </dsp:txBody>
      <dsp:txXfrm>
        <a:off x="0" y="363335"/>
        <a:ext cx="1904328" cy="1142597"/>
      </dsp:txXfrm>
    </dsp:sp>
    <dsp:sp modelId="{827D74AC-6E9E-4125-828E-3ECD05BBBCB3}">
      <dsp:nvSpPr>
        <dsp:cNvPr id="0" name=""/>
        <dsp:cNvSpPr/>
      </dsp:nvSpPr>
      <dsp:spPr>
        <a:xfrm>
          <a:off x="4191923" y="366454"/>
          <a:ext cx="1904328" cy="11425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Le nombre de transactions totales est de: 679 332</a:t>
          </a:r>
        </a:p>
      </dsp:txBody>
      <dsp:txXfrm>
        <a:off x="4191923" y="366454"/>
        <a:ext cx="1904328" cy="1142597"/>
      </dsp:txXfrm>
    </dsp:sp>
    <dsp:sp modelId="{B7B5461B-7C55-4539-9F17-4D03517DE818}">
      <dsp:nvSpPr>
        <dsp:cNvPr id="0" name=""/>
        <dsp:cNvSpPr/>
      </dsp:nvSpPr>
      <dsp:spPr>
        <a:xfrm>
          <a:off x="6289085" y="363335"/>
          <a:ext cx="1904328" cy="11425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spc="300" dirty="0">
              <a:solidFill>
                <a:schemeClr val="bg1"/>
              </a:solidFill>
            </a:rPr>
            <a:t>La moyenne mensuelle de visites est de 28305</a:t>
          </a:r>
          <a:r>
            <a:rPr lang="fr-FR" sz="1400" kern="1200" dirty="0"/>
            <a:t>.</a:t>
          </a:r>
        </a:p>
      </dsp:txBody>
      <dsp:txXfrm>
        <a:off x="6289085" y="363335"/>
        <a:ext cx="1904328" cy="11425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6637D-1A65-4324-9CEE-126EC06E5B0D}">
      <dsp:nvSpPr>
        <dsp:cNvPr id="0" name=""/>
        <dsp:cNvSpPr/>
      </dsp:nvSpPr>
      <dsp:spPr>
        <a:xfrm flipH="1">
          <a:off x="0" y="1292"/>
          <a:ext cx="2500284" cy="40597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tx1"/>
            </a:solidFill>
          </a:endParaRP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schemeClr val="tx1"/>
              </a:solidFill>
            </a:rPr>
            <a:t>CA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schemeClr val="tx1"/>
              </a:solidFill>
            </a:rPr>
            <a:t>-36,76%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tx1"/>
            </a:solidFill>
          </a:endParaRP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schemeClr val="tx1"/>
              </a:solidFill>
            </a:rPr>
            <a:t>Visiteurs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schemeClr val="tx1"/>
              </a:solidFill>
            </a:rPr>
            <a:t>-35,17%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tx1"/>
            </a:solidFill>
          </a:endParaRPr>
        </a:p>
      </dsp:txBody>
      <dsp:txXfrm>
        <a:off x="0" y="1292"/>
        <a:ext cx="2500284" cy="405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D2994-CC97-4085-A60E-54E8C98CF2B2}">
      <dsp:nvSpPr>
        <dsp:cNvPr id="0" name=""/>
        <dsp:cNvSpPr/>
      </dsp:nvSpPr>
      <dsp:spPr>
        <a:xfrm>
          <a:off x="-2563354" y="-395645"/>
          <a:ext cx="3060157" cy="3060157"/>
        </a:xfrm>
        <a:prstGeom prst="blockArc">
          <a:avLst>
            <a:gd name="adj1" fmla="val 18900000"/>
            <a:gd name="adj2" fmla="val 2700000"/>
            <a:gd name="adj3" fmla="val 70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9B19B9-EDF7-4B6F-BF96-FD22FFA7EFF7}">
      <dsp:nvSpPr>
        <dsp:cNvPr id="0" name=""/>
        <dsp:cNvSpPr/>
      </dsp:nvSpPr>
      <dsp:spPr>
        <a:xfrm>
          <a:off x="319394" y="226886"/>
          <a:ext cx="3932789" cy="4537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18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solidFill>
                <a:schemeClr val="tx1"/>
              </a:solidFill>
            </a:rPr>
            <a:t>DECEMBRE  CA: -2,99% Visites: -1,37%</a:t>
          </a:r>
        </a:p>
      </dsp:txBody>
      <dsp:txXfrm>
        <a:off x="319394" y="226886"/>
        <a:ext cx="3932789" cy="453773"/>
      </dsp:txXfrm>
    </dsp:sp>
    <dsp:sp modelId="{BDBBAF22-FCEE-4D01-9718-8EC84228A5A9}">
      <dsp:nvSpPr>
        <dsp:cNvPr id="0" name=""/>
        <dsp:cNvSpPr/>
      </dsp:nvSpPr>
      <dsp:spPr>
        <a:xfrm>
          <a:off x="35786" y="170165"/>
          <a:ext cx="567216" cy="567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8ED98-F3F2-4DDC-87B6-EF2065CF770F}">
      <dsp:nvSpPr>
        <dsp:cNvPr id="0" name=""/>
        <dsp:cNvSpPr/>
      </dsp:nvSpPr>
      <dsp:spPr>
        <a:xfrm>
          <a:off x="510490" y="896692"/>
          <a:ext cx="3767843" cy="4537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18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solidFill>
                <a:schemeClr val="tx1"/>
              </a:solidFill>
            </a:rPr>
            <a:t>JANVIER  CA: -1,48%  Visites: -1,37% </a:t>
          </a:r>
        </a:p>
      </dsp:txBody>
      <dsp:txXfrm>
        <a:off x="510490" y="896692"/>
        <a:ext cx="3767843" cy="453773"/>
      </dsp:txXfrm>
    </dsp:sp>
    <dsp:sp modelId="{36DBC510-3AC1-47DC-93CE-3DAF7601A411}">
      <dsp:nvSpPr>
        <dsp:cNvPr id="0" name=""/>
        <dsp:cNvSpPr/>
      </dsp:nvSpPr>
      <dsp:spPr>
        <a:xfrm>
          <a:off x="200733" y="850825"/>
          <a:ext cx="567216" cy="567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A2D9-FD91-4CB1-BC49-B77D0ADC8F57}">
      <dsp:nvSpPr>
        <dsp:cNvPr id="0" name=""/>
        <dsp:cNvSpPr/>
      </dsp:nvSpPr>
      <dsp:spPr>
        <a:xfrm>
          <a:off x="319394" y="1588206"/>
          <a:ext cx="3932789" cy="4537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183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solidFill>
                <a:schemeClr val="tx1"/>
              </a:solidFill>
            </a:rPr>
            <a:t>FEVRIER CA: -14,74%  Visites: -13,69%</a:t>
          </a:r>
        </a:p>
      </dsp:txBody>
      <dsp:txXfrm>
        <a:off x="319394" y="1588206"/>
        <a:ext cx="3932789" cy="453773"/>
      </dsp:txXfrm>
    </dsp:sp>
    <dsp:sp modelId="{9AE600C2-8C7F-43C0-9F27-7F8B4C6D0BC5}">
      <dsp:nvSpPr>
        <dsp:cNvPr id="0" name=""/>
        <dsp:cNvSpPr/>
      </dsp:nvSpPr>
      <dsp:spPr>
        <a:xfrm>
          <a:off x="35786" y="1531485"/>
          <a:ext cx="567216" cy="567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0A8C9-F32C-44D7-90F2-0A30B42A153B}">
      <dsp:nvSpPr>
        <dsp:cNvPr id="0" name=""/>
        <dsp:cNvSpPr/>
      </dsp:nvSpPr>
      <dsp:spPr>
        <a:xfrm>
          <a:off x="0" y="425593"/>
          <a:ext cx="2560441" cy="15362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Il y a 8600 clients</a:t>
          </a:r>
        </a:p>
      </dsp:txBody>
      <dsp:txXfrm>
        <a:off x="0" y="425593"/>
        <a:ext cx="2560441" cy="1536265"/>
      </dsp:txXfrm>
    </dsp:sp>
    <dsp:sp modelId="{A87D9499-1BCD-41E0-B924-285FD04B5382}">
      <dsp:nvSpPr>
        <dsp:cNvPr id="0" name=""/>
        <dsp:cNvSpPr/>
      </dsp:nvSpPr>
      <dsp:spPr>
        <a:xfrm>
          <a:off x="2816486" y="425593"/>
          <a:ext cx="2560441" cy="15362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De 17 à 92 ans </a:t>
          </a:r>
        </a:p>
      </dsp:txBody>
      <dsp:txXfrm>
        <a:off x="2816486" y="425593"/>
        <a:ext cx="2560441" cy="1536265"/>
      </dsp:txXfrm>
    </dsp:sp>
    <dsp:sp modelId="{0E89E94D-B078-49C9-A726-95D71FDB30E0}">
      <dsp:nvSpPr>
        <dsp:cNvPr id="0" name=""/>
        <dsp:cNvSpPr/>
      </dsp:nvSpPr>
      <dsp:spPr>
        <a:xfrm>
          <a:off x="5632972" y="425593"/>
          <a:ext cx="2560441" cy="15362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Indice des ventes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2</a:t>
          </a:r>
        </a:p>
      </dsp:txBody>
      <dsp:txXfrm>
        <a:off x="5632972" y="425593"/>
        <a:ext cx="2560441" cy="1536265"/>
      </dsp:txXfrm>
    </dsp:sp>
    <dsp:sp modelId="{827D74AC-6E9E-4125-828E-3ECD05BBBCB3}">
      <dsp:nvSpPr>
        <dsp:cNvPr id="0" name=""/>
        <dsp:cNvSpPr/>
      </dsp:nvSpPr>
      <dsp:spPr>
        <a:xfrm>
          <a:off x="0" y="2217903"/>
          <a:ext cx="2560441" cy="15362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Le nombre de transactions totales est de: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679 332</a:t>
          </a:r>
        </a:p>
      </dsp:txBody>
      <dsp:txXfrm>
        <a:off x="0" y="2217903"/>
        <a:ext cx="2560441" cy="1536265"/>
      </dsp:txXfrm>
    </dsp:sp>
    <dsp:sp modelId="{5EEC8E76-64B7-4834-BAE9-A459FCE893CC}">
      <dsp:nvSpPr>
        <dsp:cNvPr id="0" name=""/>
        <dsp:cNvSpPr/>
      </dsp:nvSpPr>
      <dsp:spPr>
        <a:xfrm>
          <a:off x="2816486" y="2217903"/>
          <a:ext cx="2560441" cy="15362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Le nombre de visites sur le site (session_id) est de: 342 315</a:t>
          </a:r>
        </a:p>
      </dsp:txBody>
      <dsp:txXfrm>
        <a:off x="2816486" y="2217903"/>
        <a:ext cx="2560441" cy="1536265"/>
      </dsp:txXfrm>
    </dsp:sp>
    <dsp:sp modelId="{F4B7730E-D61B-4429-857E-412B34D989E0}">
      <dsp:nvSpPr>
        <dsp:cNvPr id="0" name=""/>
        <dsp:cNvSpPr/>
      </dsp:nvSpPr>
      <dsp:spPr>
        <a:xfrm>
          <a:off x="5632972" y="2217903"/>
          <a:ext cx="2560441" cy="15362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Panier Moyen: 34€</a:t>
          </a:r>
        </a:p>
      </dsp:txBody>
      <dsp:txXfrm>
        <a:off x="5632972" y="2217903"/>
        <a:ext cx="2560441" cy="15362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FF013-D235-474D-9A53-66DF269F0FD1}">
      <dsp:nvSpPr>
        <dsp:cNvPr id="0" name=""/>
        <dsp:cNvSpPr/>
      </dsp:nvSpPr>
      <dsp:spPr>
        <a:xfrm>
          <a:off x="649" y="955948"/>
          <a:ext cx="2532214" cy="15193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"c_1609", "c_4958", "c_6714", "c_3454"</a:t>
          </a:r>
        </a:p>
      </dsp:txBody>
      <dsp:txXfrm>
        <a:off x="649" y="955948"/>
        <a:ext cx="2532214" cy="1519328"/>
      </dsp:txXfrm>
    </dsp:sp>
    <dsp:sp modelId="{A87D9499-1BCD-41E0-B924-285FD04B5382}">
      <dsp:nvSpPr>
        <dsp:cNvPr id="0" name=""/>
        <dsp:cNvSpPr/>
      </dsp:nvSpPr>
      <dsp:spPr>
        <a:xfrm>
          <a:off x="2786734" y="2799607"/>
          <a:ext cx="2532214" cy="15193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46 643 transactions: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6.87% des transactions totale</a:t>
          </a:r>
        </a:p>
      </dsp:txBody>
      <dsp:txXfrm>
        <a:off x="2786734" y="2799607"/>
        <a:ext cx="2532214" cy="1519328"/>
      </dsp:txXfrm>
    </dsp:sp>
    <dsp:sp modelId="{1E361D09-68BB-4B66-A95C-894F226C1415}">
      <dsp:nvSpPr>
        <dsp:cNvPr id="0" name=""/>
        <dsp:cNvSpPr/>
      </dsp:nvSpPr>
      <dsp:spPr>
        <a:xfrm>
          <a:off x="0" y="2814051"/>
          <a:ext cx="2532214" cy="151932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fr-FR" sz="1600" kern="1200" dirty="0"/>
          </a:b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Panier moyen: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18,89€</a:t>
          </a:r>
        </a:p>
      </dsp:txBody>
      <dsp:txXfrm>
        <a:off x="0" y="2814051"/>
        <a:ext cx="2532214" cy="1519328"/>
      </dsp:txXfrm>
    </dsp:sp>
    <dsp:sp modelId="{B10B9F9A-137D-4E92-9F4B-4C0C1BEA307F}">
      <dsp:nvSpPr>
        <dsp:cNvPr id="0" name=""/>
        <dsp:cNvSpPr/>
      </dsp:nvSpPr>
      <dsp:spPr>
        <a:xfrm>
          <a:off x="2739745" y="952798"/>
          <a:ext cx="2532214" cy="15193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CA qui s'élève à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881 126.28 €: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7.43% du CA total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kern="1200" dirty="0"/>
        </a:p>
      </dsp:txBody>
      <dsp:txXfrm>
        <a:off x="2739745" y="952798"/>
        <a:ext cx="2532214" cy="1519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5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5:55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24575,'2106'0'-1365,"-2085"0"-5461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5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  <inkml:trace contextRef="#ctx0" brushRef="#br0" timeOffset="1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22:06:4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4D5E171-231C-4D5E-B2D9-BB0632AF60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fr-FR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FBE4D32-205C-4A35-A28B-C403E73CBD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fr-FR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47E0552A-87F4-42EA-8AF8-BBD6EA7A79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3AF9C898-C5C2-45D9-B5CD-C3F3951CD5B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fr-FR"/>
              <a:t>Click to edit Master text styles</a:t>
            </a:r>
          </a:p>
          <a:p>
            <a:pPr lvl="1"/>
            <a:r>
              <a:rPr lang="ru-RU" altLang="fr-FR"/>
              <a:t>Second level</a:t>
            </a:r>
          </a:p>
          <a:p>
            <a:pPr lvl="2"/>
            <a:r>
              <a:rPr lang="ru-RU" altLang="fr-FR"/>
              <a:t>Third level</a:t>
            </a:r>
          </a:p>
          <a:p>
            <a:pPr lvl="3"/>
            <a:r>
              <a:rPr lang="ru-RU" altLang="fr-FR"/>
              <a:t>Fourth level</a:t>
            </a:r>
          </a:p>
          <a:p>
            <a:pPr lvl="4"/>
            <a:r>
              <a:rPr lang="ru-RU" altLang="fr-FR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EADBA59F-300C-40A9-953B-CCF64BD60E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fr-FR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C3324EBE-12FC-4F4A-A7D4-881E6EBC10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DFE8BCB-9CC2-4882-84E5-33995E50AB5F}" type="slidenum">
              <a:rPr lang="ru-RU" altLang="fr-FR"/>
              <a:pPr/>
              <a:t>‹N°›</a:t>
            </a:fld>
            <a:endParaRPr lang="ru-RU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38B14-7088-4648-87E4-1284DCD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F2BC45-3E69-4799-9A02-CD4806BC0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607E17-4D53-4BA6-AD88-434DA516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BF2651-8D96-4E0A-BBB3-6DB28D2CE7C6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9BB91-EEFB-4F2D-814F-9F3D82DC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63EDAC-6B7B-450E-83A4-30640925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28A9E5-04FD-4570-B9D5-2D526D8651D5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325294274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A9F17-0A4F-406E-A8E0-2C9E8671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D82AD8-CCE9-496D-BD74-1C184AFE6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40ECC5-54BC-4F4E-941C-7C5D280C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6F0FC2-7260-4017-AE01-068625B30AC9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71CB45-2AC5-4921-9883-DD9E511E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2E9CA3-BB73-443A-A39B-005C04F2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7D1B06-F383-4B1A-81CC-83BEAD93605D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214135878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76F50E7-E27C-4433-9156-F4E8FC9A9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79973C-6CBE-4F8D-9A95-C20D7BCC5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AE3E17-5272-429E-ACF9-DFC1FF10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A713C3-DA1D-4A21-A223-C4594C5FC8EA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DA6655-EE68-4AB5-AF5E-C233C8BD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EE65D8-FC44-43FB-88A4-5ABB09BD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0CB3B2-105E-4F1C-A10F-01AF1A39B894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93924017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24346-C58E-49FA-B18F-2FD88088D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7C37AF-DE0C-47DA-8453-3DADCEA5B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53D48D-E6FD-40A3-B96C-101DFEF0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9F170-F941-46FB-B4BB-B8E6F006BC0F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5B2252-8304-44E7-A2D7-3FA1DFD4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D08F83-9EEA-43CD-AEA6-E005E52C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17345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EE216-8E47-44B7-851F-05D03E4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5B6E81-7316-47F7-96C6-B837351D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F13591-7C90-4911-BC65-FF980C0C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7CF7-790A-4F1B-B307-43F97100239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8C3980-E4C3-42E3-989A-51DA789E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9E7CA-90F7-4E75-A6F6-C4806186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981021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63155-2377-4021-926A-82B8DA36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D7800D-2B1C-4159-99F0-D7C344422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FE4ADB-3C08-4E51-8596-4F5503FA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0AD8-5C0F-4F61-BC44-E6AA30D815EE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D7AA6-D532-4904-939E-BFA844A5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933F4-38FA-4EB6-8A4A-76A3F095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438653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3AB0E-26EB-40B7-B8F2-A8C0D742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4C4473-EF63-401A-980F-DED62FDE8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C3FF0D-3D32-4737-8234-46339E56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D45390-E2FB-4427-812C-745F44F7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8288-A309-45D6-98DB-833903C723FA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7BF6A2-5C34-44C0-93DB-DC930F42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9105D-D9C7-44C7-A254-51F94856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69529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6A6EF-A600-4A40-98EB-9E65AED0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51CA75-4172-45BC-87B1-5716E2EA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FAB00C-BED6-4C1F-A9AD-0AD674E27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021F65-3F59-456B-A238-8F6B93A5F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F33714-15C5-4207-9B32-8001FEEB7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FCED11-FF4D-44D4-9BC7-CB99A939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C0FD3-E7D1-4CA7-8835-755FBAD5494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7EF87A-99F3-4DE9-90FA-A787E5DF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6AD728-310C-4E8A-9CFB-A699F1F1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05874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92B39-27DC-42CC-ADAC-9E9C3326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60C5F2-8527-44CA-8D74-15C5D90F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55D8F-FF57-45D4-B826-4BB612AD868E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07F75E-7988-4671-B10A-3E64CE8F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66730B-4D7C-440F-AEB8-627312DF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287244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B316C2A-C9E8-4C52-88CF-90C7B727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2662-442B-4531-B8B6-0C24B6441627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C18F87-9145-4AE1-A31C-64DE2BBD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0BCCB4-DD99-4A39-8307-CC98D35D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662519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D1D2F-24BC-4747-9A68-E674F1DF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4E802-14B7-4E0C-BBD0-3210A7326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6F0A01-6DCA-4217-B63E-DD735245C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A2B295-441C-4525-A077-FF9E689C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C03E-C88F-4CCC-B4BD-207C1D734EDA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E26EB4-2A26-4EB3-91B5-38438DF8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0A9DEE-8CED-4ADC-B1D0-396EFE13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77278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09EBF-7FD9-4C26-994A-11F33600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FCDFC-7F53-4B34-AE7B-73A92DE2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90241-C73F-4B70-B35F-3B6B0FA5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FAB936-36B1-4B24-8A3E-34BA06D3BB22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7E26A2-A410-45F0-9712-8476A93D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74819-D7CD-49A4-B16C-9F287466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66B77F-6037-4AF2-A678-78085D1D307E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3920037797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B9927-23A7-4C33-86A2-0D7DB9F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E0EC80-80E2-4817-992C-7B269CF80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2F1FC9-ABFB-48DD-A3AA-C42F52CFE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CD4E8C-A38C-42B0-A612-B22B3C14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68E6-814E-4D64-91BA-51188DFAA78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CCE132-8AED-44E0-B56A-A303CC29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D46C6A-E026-447E-9B0B-5689AFE2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034906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E0927-3B8C-4F26-8795-4360A8A8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7EBCBA-F379-403D-A23F-F715C637A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A49CA-C227-4595-A9D1-E7C1CCDB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DBC0-C582-4E5C-8403-625561BBAEA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2C5AD-B396-4618-8081-AE81FF44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81E6F5-E7FB-4948-9FBC-B1EF03E5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893621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09F83C5-4280-4ED1-9E83-EF15C9A07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5145CA-851E-4133-AA24-075E00207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36943F-52F5-4EEB-9514-8BE92D53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B661-130E-4A86-8BCA-7A46FE71F175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848B8-5AEE-46B8-82FE-982C04AB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A62683-2D18-4A26-B179-8B59A790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97240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3F4405-5554-490A-A8C6-F3A7532C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C336A0-C4EB-4F01-B202-186760FEB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143795-E524-4E39-AB3F-12D63028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7EA3D9-DDD8-45F6-9A8F-EFB891F58FE4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942674-53D6-4886-A94D-701146977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3A46AD-3CEA-473C-B17D-CD11167C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59B28A-555C-4AF7-B0BC-D091206E29DA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305260044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F9313-9852-45F5-B877-71A6F690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C8611-DE71-4E66-9E0D-9D7A11755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48A09E5-A4BE-4531-9F8F-8816CF95B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A85CA3-2A85-4E0B-BD46-5FD22957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4F4A99-F125-48D6-9E78-D36BEB433E42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405BDC-9F3D-4454-B251-DE1B14D3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CA3B6D-E306-4E58-812D-5EF0C196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3F2733-7CEE-486F-8C36-8DC79EEC1BB9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281120121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ED3C55-7D16-468F-A040-FA8B7F86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B49FC4-F8B7-4C1B-82D9-1B6CDEBE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0100E-1E20-4FFF-BD67-5546A7DC1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8D015B-AEF3-4D2A-93D7-84F661DDE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6B9EAD4-2E85-4474-9CE1-B6056DA2F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6463445-694A-43D5-9EEE-81397C65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B28EC92-3822-4DAC-A06F-003689E9857B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8EFCD6-E245-48B5-BE0A-40270B4A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D73946-3FD8-49E7-B472-4FEE7F0B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3A590C-EB70-4B69-90F3-17E5C8513569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276677958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D3EDC-B03A-4444-BC1D-A6CC657D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A054F2-0F47-46DE-9448-A38CE61B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F5D324-C322-42D3-99C8-4C279C0C63AE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ED9C8-2147-4BAE-B2E5-7A77DD96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0981D4-BF6B-48BF-9B37-B4CB6C6E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A2FCE-85A2-42EE-8DF0-DE5AC6D716E5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118306476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8779E2-D026-4CB0-A547-5AEF43C6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D10276-5E10-4B43-93EC-912ADDE8DB53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6F6182-1EF8-474B-BD19-4DDAAF1E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009EE-F9E9-4DB7-9152-1B085EF4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984238-EC9E-469C-B61D-67DA8ED7C511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135382865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0ABF5-2F1A-4A06-B36A-9367B26C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85EB9F-5F9A-4F0F-9A14-04874E58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794AC5-549B-412D-B096-CA8975C4F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786C29-DF6A-4744-A86E-EE75F231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A4BAFE-396D-44A3-8204-81E1BD29D87B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76F162-F91C-4C29-B6EE-54365774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8B74E8-BBC1-4BC2-9C99-2A4CD286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FD337A-0C9C-4CCB-9124-A875E3F5CA8C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28806205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0DB65-DECC-468F-81F9-69A70EE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EE7C9E-A487-4E6E-9E5E-B8BBED2EA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F8258E-D001-4A42-923A-B233A5F31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79507D-EBAE-4259-9DC7-35F5B79B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01AEB8-AB11-4B73-B683-C948FF542026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CDFE93-807D-48F7-8065-69D9C886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AE4A7-C644-4696-9D12-90D99885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37797-7428-4EB1-B4F1-E6D6762D18DA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98775350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F9D14E9-25BB-4527-89B4-8F2022B44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fr-FR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A7A456CA-03DF-4C02-B075-CCD9CC663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fr-FR"/>
              <a:t>Click to edit Master text styles</a:t>
            </a:r>
          </a:p>
          <a:p>
            <a:pPr lvl="1"/>
            <a:r>
              <a:rPr lang="ru-RU" altLang="fr-FR"/>
              <a:t>Second level</a:t>
            </a:r>
          </a:p>
          <a:p>
            <a:pPr lvl="2"/>
            <a:r>
              <a:rPr lang="ru-RU" altLang="fr-FR"/>
              <a:t>Third level</a:t>
            </a:r>
          </a:p>
          <a:p>
            <a:pPr lvl="3"/>
            <a:r>
              <a:rPr lang="ru-RU" altLang="fr-FR"/>
              <a:t>Fourth level</a:t>
            </a:r>
          </a:p>
          <a:p>
            <a:pPr lvl="4"/>
            <a:r>
              <a:rPr lang="ru-RU" altLang="fr-FR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CFD7206D-14B9-40BC-825E-2A6289F7F6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fld id="{F5A357B0-9627-4231-B2AE-9BB8AFDFCC85}" type="datetime1">
              <a:rPr lang="fr-FR" altLang="fr-FR" smtClean="0"/>
              <a:t>10/02/2022</a:t>
            </a:fld>
            <a:endParaRPr lang="ru-RU" altLang="fr-FR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98E807A0-6266-41FE-B2ED-B40874A72D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fr-FR" altLang="fr-FR"/>
              <a:t>Angèle MENDY</a:t>
            </a:r>
            <a:endParaRPr lang="ru-RU" altLang="fr-FR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C1638836-3117-4578-B1C3-D0D3AE6CB3F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81B0E9CB-E63D-4DED-9107-23142992F50A}" type="slidenum">
              <a:rPr lang="ru-RU" altLang="fr-FR"/>
              <a:pPr/>
              <a:t>‹N°›</a:t>
            </a:fld>
            <a:endParaRPr lang="ru-RU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NeueLT Pro 55 Roman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72BE13-4919-4F24-BA90-4D62FD24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887160-4574-497D-BAF5-C5663820D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1B426C-5A8C-460B-87A3-A278C8CB1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0F73-4C73-4C61-A448-E8568BB3A2B6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842BE-76CC-4686-B736-ECAAF40DA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443D92-2474-40F3-9AE5-2254A6F03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9DB73-7118-4236-AFED-E2C66697786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02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wipe/>
  </p:transition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customXml" Target="../ink/ink8.xml"/><Relationship Id="rId21" Type="http://schemas.openxmlformats.org/officeDocument/2006/relationships/image" Target="../media/image54.png"/><Relationship Id="rId12" Type="http://schemas.openxmlformats.org/officeDocument/2006/relationships/customXml" Target="../ink/ink3.xml"/><Relationship Id="rId17" Type="http://schemas.openxmlformats.org/officeDocument/2006/relationships/customXml" Target="../ink/ink7.xml"/><Relationship Id="rId2" Type="http://schemas.openxmlformats.org/officeDocument/2006/relationships/customXml" Target="../ink/ink1.xml"/><Relationship Id="rId16" Type="http://schemas.openxmlformats.org/officeDocument/2006/relationships/customXml" Target="../ink/ink6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3.xml"/><Relationship Id="rId11" Type="http://schemas.openxmlformats.org/officeDocument/2006/relationships/customXml" Target="../ink/ink2.xml"/><Relationship Id="rId24" Type="http://schemas.openxmlformats.org/officeDocument/2006/relationships/image" Target="../media/image57.png"/><Relationship Id="rId15" Type="http://schemas.openxmlformats.org/officeDocument/2006/relationships/customXml" Target="../ink/ink5.xml"/><Relationship Id="rId23" Type="http://schemas.openxmlformats.org/officeDocument/2006/relationships/image" Target="../media/image56.png"/><Relationship Id="rId10" Type="http://schemas.openxmlformats.org/officeDocument/2006/relationships/image" Target="../media/image62.png"/><Relationship Id="rId19" Type="http://schemas.openxmlformats.org/officeDocument/2006/relationships/customXml" Target="../ink/ink9.xml"/><Relationship Id="rId14" Type="http://schemas.openxmlformats.org/officeDocument/2006/relationships/image" Target="../media/image63.png"/><Relationship Id="rId2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customXml" Target="../ink/ink15.xml"/><Relationship Id="rId18" Type="http://schemas.openxmlformats.org/officeDocument/2006/relationships/customXml" Target="../ink/ink19.xml"/><Relationship Id="rId3" Type="http://schemas.openxmlformats.org/officeDocument/2006/relationships/diagramLayout" Target="../diagrams/layout12.xml"/><Relationship Id="rId7" Type="http://schemas.openxmlformats.org/officeDocument/2006/relationships/customXml" Target="../ink/ink11.xml"/><Relationship Id="rId12" Type="http://schemas.openxmlformats.org/officeDocument/2006/relationships/customXml" Target="../ink/ink14.xml"/><Relationship Id="rId17" Type="http://schemas.openxmlformats.org/officeDocument/2006/relationships/customXml" Target="../ink/ink18.xml"/><Relationship Id="rId2" Type="http://schemas.openxmlformats.org/officeDocument/2006/relationships/diagramData" Target="../diagrams/data12.xml"/><Relationship Id="rId16" Type="http://schemas.openxmlformats.org/officeDocument/2006/relationships/customXml" Target="../ink/ink17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11" Type="http://schemas.openxmlformats.org/officeDocument/2006/relationships/customXml" Target="../ink/ink13.xml"/><Relationship Id="rId5" Type="http://schemas.openxmlformats.org/officeDocument/2006/relationships/diagramColors" Target="../diagrams/colors12.xml"/><Relationship Id="rId15" Type="http://schemas.openxmlformats.org/officeDocument/2006/relationships/customXml" Target="../ink/ink16.xml"/><Relationship Id="rId10" Type="http://schemas.openxmlformats.org/officeDocument/2006/relationships/image" Target="../media/image590.png"/><Relationship Id="rId19" Type="http://schemas.openxmlformats.org/officeDocument/2006/relationships/customXml" Target="../ink/ink20.xml"/><Relationship Id="rId4" Type="http://schemas.openxmlformats.org/officeDocument/2006/relationships/diagramQuickStyle" Target="../diagrams/quickStyle12.xml"/><Relationship Id="rId9" Type="http://schemas.openxmlformats.org/officeDocument/2006/relationships/customXml" Target="../ink/ink12.xml"/><Relationship Id="rId1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32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Librairie</a:t>
            </a:r>
            <a:r>
              <a:rPr lang="fr-FR" sz="3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fr-FR" sz="320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Lapage</a:t>
            </a:r>
            <a:endParaRPr lang="uk-UA" altLang="fr-FR" sz="3500" b="0" dirty="0">
              <a:solidFill>
                <a:schemeClr val="bg1"/>
              </a:solidFill>
            </a:endParaRP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100428"/>
              </p:ext>
            </p:extLst>
          </p:nvPr>
        </p:nvGraphicFramePr>
        <p:xfrm>
          <a:off x="483042" y="3212976"/>
          <a:ext cx="8195871" cy="309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3015313B-63D0-433E-AF67-BE3EE2B84D14}"/>
              </a:ext>
            </a:extLst>
          </p:cNvPr>
          <p:cNvSpPr txBox="1"/>
          <p:nvPr/>
        </p:nvSpPr>
        <p:spPr>
          <a:xfrm>
            <a:off x="934580" y="3390852"/>
            <a:ext cx="74947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0" spc="300" dirty="0">
                <a:latin typeface="Montserrat" panose="00000500000000000000" pitchFamily="2" charset="0"/>
              </a:rPr>
              <a:t>Analyse des ventes </a:t>
            </a:r>
          </a:p>
          <a:p>
            <a:pPr algn="ctr"/>
            <a:r>
              <a:rPr lang="fr-FR" sz="3200" b="0" spc="300" dirty="0">
                <a:latin typeface="Montserrat" panose="00000500000000000000" pitchFamily="2" charset="0"/>
              </a:rPr>
              <a:t>en Python</a:t>
            </a:r>
          </a:p>
          <a:p>
            <a:pPr algn="ctr"/>
            <a:endParaRPr lang="fr-FR" sz="2800" spc="3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4E4181-D8ED-44BA-BA05-6E35BD041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36" y="668170"/>
            <a:ext cx="1590826" cy="87515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32A085-09CD-431E-8008-BDDB18DF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2A7200-8F99-4789-811C-B66F45F6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FDFC-AC11-4B10-86E1-15A84E4F05F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6E244-98F5-405C-A5D7-90379975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 fontScale="9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Analyse centrée clients</a:t>
            </a:r>
            <a:b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PAR AGE</a:t>
            </a:r>
            <a:br>
              <a:rPr kumimoji="0" lang="fr-FR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2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Moyenne: 44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Mode: 42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lang="fr-FR" sz="14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F779760-6589-42C9-8658-83D6C594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70031"/>
            <a:ext cx="3770934" cy="25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BD2AAAB-7A23-4CCD-806D-65965834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18088"/>
            <a:ext cx="5353729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632D8F-E536-4019-A52F-42E6D8D6B17C}"/>
              </a:ext>
            </a:extLst>
          </p:cNvPr>
          <p:cNvSpPr/>
          <p:nvPr/>
        </p:nvSpPr>
        <p:spPr>
          <a:xfrm>
            <a:off x="5676306" y="4686688"/>
            <a:ext cx="3312368" cy="205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b="0" dirty="0"/>
              <a:t>De 17 à 92 ans, tous les âges sont </a:t>
            </a:r>
            <a:br>
              <a:rPr lang="fr-FR" sz="1600" b="0" dirty="0"/>
            </a:br>
            <a:r>
              <a:rPr lang="fr-FR" sz="1600" b="0" dirty="0"/>
              <a:t>représentés.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b="0" dirty="0"/>
              <a:t>On distinguent 3 groupes </a:t>
            </a:r>
          </a:p>
          <a:p>
            <a:pPr algn="ctr"/>
            <a:r>
              <a:rPr lang="fr-FR" sz="1600" b="0" dirty="0"/>
              <a:t>0-30 ans , 30-50ans, 50ans+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b="0" dirty="0"/>
              <a:t>Plus on avance dans l'âge plus le CA baisse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b="0" dirty="0"/>
              <a:t>L'âge de 17 ans est à pondérer </a:t>
            </a:r>
            <a:r>
              <a:rPr lang="fr-FR" sz="1400" b="0" dirty="0"/>
              <a:t>(déclaration sans obligation légale)</a:t>
            </a:r>
          </a:p>
          <a:p>
            <a:pPr algn="ctr"/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61F16E-DA2D-42A4-94A3-D7E01DF4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10</a:t>
            </a:fld>
            <a:endParaRPr lang="fr-FR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969F4DD-AB66-4688-92CA-AF03ACE0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95" y="46189"/>
            <a:ext cx="3893393" cy="187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B1614-B7A8-4022-92D3-C40E0BA1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E2060-BCF0-4BC4-A6EE-8A3603A62935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DD80DB-050C-475C-A2DD-A8F305E7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36989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42849"/>
            <a:ext cx="7288583" cy="1576446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Analyse centrée clients</a:t>
            </a:r>
            <a:b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PAR GENERATION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Comportement d’achat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lang="fr-FR" sz="14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9136CA7-FB4A-4D56-9BC6-77F399A6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11</a:t>
            </a:fld>
            <a:endParaRPr lang="fr-FR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934341C-CE77-4E1E-B457-8C48C6D3B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5" t="107" r="21063" b="-1"/>
          <a:stretch/>
        </p:blipFill>
        <p:spPr bwMode="auto">
          <a:xfrm>
            <a:off x="788115" y="3077920"/>
            <a:ext cx="2431108" cy="24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EDF0725-03A7-422C-B0A7-A5F2DBD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641" y="3077920"/>
            <a:ext cx="2705659" cy="27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BAC4C0-3B4D-4093-96FE-DA07731EBFA0}"/>
              </a:ext>
            </a:extLst>
          </p:cNvPr>
          <p:cNvSpPr/>
          <p:nvPr/>
        </p:nvSpPr>
        <p:spPr>
          <a:xfrm>
            <a:off x="6948264" y="2170030"/>
            <a:ext cx="2147136" cy="4518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 panier moyen varie entre 21 et 26€</a:t>
            </a:r>
          </a:p>
          <a:p>
            <a:pPr algn="ctr"/>
            <a:r>
              <a:rPr lang="fr-FR" sz="1400" dirty="0"/>
              <a:t>Le nombre de session oscille entre 22K et 34K/mois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Une corrélation?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 Le comportement d’achat des consommateurs par génération est différent, avec le moins de visite et étant les moins nombreux les moins de 30 ans ont le panier moyen le plus élevé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ADAB34-4460-4DBB-9C04-A92CC6A4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2AB7B-DCA3-4CA1-AEE9-31E32C1D7D08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601E29-44AD-4041-B69F-6CCD713D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5ADF80-7307-4791-80A5-1B0BFBCA3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25" t="37044" r="30313" b="50000"/>
          <a:stretch/>
        </p:blipFill>
        <p:spPr>
          <a:xfrm>
            <a:off x="5622306" y="471574"/>
            <a:ext cx="3072643" cy="12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1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Analyse centrée clients</a:t>
            </a:r>
            <a:b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PAR GENRE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Comportement d’achat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Données mensuelles</a:t>
            </a:r>
            <a:br>
              <a:rPr kumimoji="0" lang="fr-FR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lang="fr-FR" sz="14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23D1A83-687A-400D-A1E4-0BDB0CB91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5" t="4978" r="27428" b="4978"/>
          <a:stretch/>
        </p:blipFill>
        <p:spPr bwMode="auto">
          <a:xfrm>
            <a:off x="294839" y="4626080"/>
            <a:ext cx="2287872" cy="209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E9DEEB-9D4E-4CA3-96F3-DDF7B15E4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29" t="78961" r="14867" b="7951"/>
          <a:stretch/>
        </p:blipFill>
        <p:spPr>
          <a:xfrm>
            <a:off x="5368299" y="113085"/>
            <a:ext cx="3388797" cy="19438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85E653-09E4-4ADD-8078-D8A11C155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62" t="58613" r="18500" b="32774"/>
          <a:stretch/>
        </p:blipFill>
        <p:spPr>
          <a:xfrm>
            <a:off x="51880" y="2215097"/>
            <a:ext cx="2666959" cy="143605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24D9B3-1FD3-4C1E-B20A-BEAE489C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12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259A5-027A-44D3-8733-A8702DBD1480}"/>
              </a:ext>
            </a:extLst>
          </p:cNvPr>
          <p:cNvSpPr/>
          <p:nvPr/>
        </p:nvSpPr>
        <p:spPr>
          <a:xfrm>
            <a:off x="39868" y="3818563"/>
            <a:ext cx="2947955" cy="694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= Population française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3512A24-AFB3-4E50-A25D-D83233AC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550" y="2173986"/>
            <a:ext cx="6266450" cy="27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82342C4F-61B8-4AE8-B34C-97369398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4825224"/>
            <a:ext cx="44862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3A467-2BE2-4C5E-8E50-D7E898A0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ABCE-1ECC-4D85-BB42-CFE8ECF023B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6C80B99-809D-4109-BE42-EA13C564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28829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La Courbe de Lorenz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000" b="1" spc="300" dirty="0">
                <a:solidFill>
                  <a:schemeClr val="bg1"/>
                </a:solidFill>
              </a:rPr>
              <a:t>Rapport entre CA cumulé et clients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3608BC-62A7-46FF-A9DD-7340C970CCD5}"/>
              </a:ext>
            </a:extLst>
          </p:cNvPr>
          <p:cNvSpPr/>
          <p:nvPr/>
        </p:nvSpPr>
        <p:spPr>
          <a:xfrm>
            <a:off x="6082494" y="2805647"/>
            <a:ext cx="2808312" cy="3703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400" dirty="0">
              <a:solidFill>
                <a:schemeClr val="bg1"/>
              </a:solidFill>
            </a:endParaRPr>
          </a:p>
          <a:p>
            <a:pPr lvl="0" algn="ctr"/>
            <a:r>
              <a:rPr lang="fr-FR" sz="1400" dirty="0">
                <a:solidFill>
                  <a:schemeClr val="bg1"/>
                </a:solidFill>
              </a:rPr>
              <a:t>Gini</a:t>
            </a:r>
          </a:p>
          <a:p>
            <a:pPr lvl="0" algn="ctr"/>
            <a:r>
              <a:rPr lang="fr-FR" sz="1400" dirty="0">
                <a:solidFill>
                  <a:schemeClr val="bg1"/>
                </a:solidFill>
              </a:rPr>
              <a:t>0.3954386182566423</a:t>
            </a:r>
          </a:p>
          <a:p>
            <a:pPr algn="ctr"/>
            <a:endParaRPr lang="fr-FR" sz="1400" dirty="0">
              <a:solidFill>
                <a:schemeClr val="bg1"/>
              </a:solidFill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Part inégalitaire du CA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20% des plus gros clients génèrent à eux seul env. 50% du CA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1449E4-6C4A-497F-84FB-82FA38E4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13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2E3D005-81A9-4030-9336-E6764597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" y="1708264"/>
            <a:ext cx="5119265" cy="53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77E055-A605-4031-8686-1A5B73E00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17D8-0E03-4999-9300-09FB8FF9306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EEF286-3C08-4638-B408-3F5BF3B4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6153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Analyse centrée clients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spc="300" dirty="0">
                <a:solidFill>
                  <a:schemeClr val="bg1"/>
                </a:solidFill>
              </a:rPr>
            </a:br>
            <a:r>
              <a:rPr lang="fr-FR" sz="2400" spc="300" dirty="0">
                <a:solidFill>
                  <a:schemeClr val="bg1"/>
                </a:solidFill>
              </a:rPr>
              <a:t>4 Clients pouvant être </a:t>
            </a:r>
            <a:br>
              <a:rPr lang="fr-FR" sz="2400" spc="300" dirty="0">
                <a:solidFill>
                  <a:schemeClr val="bg1"/>
                </a:solidFill>
              </a:rPr>
            </a:br>
            <a:r>
              <a:rPr lang="fr-FR" sz="2400" spc="300" dirty="0">
                <a:solidFill>
                  <a:schemeClr val="bg1"/>
                </a:solidFill>
              </a:rPr>
              <a:t>considérés comme B2B</a:t>
            </a: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Rectangle 3">
            <a:extLst>
              <a:ext uri="{FF2B5EF4-FFF2-40B4-BE49-F238E27FC236}">
                <a16:creationId xmlns:a16="http://schemas.microsoft.com/office/drawing/2014/main" id="{5DD1DAA1-BFAD-41EF-83C3-EB5E47AEE5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719283"/>
              </p:ext>
            </p:extLst>
          </p:nvPr>
        </p:nvGraphicFramePr>
        <p:xfrm>
          <a:off x="218519" y="2026595"/>
          <a:ext cx="5318949" cy="520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FAD621CC-DDBD-467C-82BC-9435DBFA3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5" r="29593" b="3798"/>
          <a:stretch/>
        </p:blipFill>
        <p:spPr bwMode="auto">
          <a:xfrm>
            <a:off x="5802911" y="2343641"/>
            <a:ext cx="2685842" cy="29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5CE0AB7-019F-4A9C-9918-507FB2AB5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904" y="0"/>
            <a:ext cx="3762375" cy="234235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34CE1C-00BC-4E66-BB17-2592FA53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9CA0-5253-4F33-9F5F-F03E0B90FFD3}"/>
              </a:ext>
            </a:extLst>
          </p:cNvPr>
          <p:cNvSpPr/>
          <p:nvPr/>
        </p:nvSpPr>
        <p:spPr>
          <a:xfrm>
            <a:off x="5802911" y="5452953"/>
            <a:ext cx="3089569" cy="903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Proposer un accompagnement personnalisé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65A26A-1889-45EC-9994-5B0B3A71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EF5E-2943-46C8-8401-850FFA6B8E1A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8A0A48A-4334-4783-B23E-D733C137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45961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96792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Analyse centrée 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produits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000" b="1" spc="300" dirty="0">
                <a:solidFill>
                  <a:schemeClr val="bg1"/>
                </a:solidFill>
              </a:rPr>
              <a:t>Les Prix</a:t>
            </a:r>
            <a:br>
              <a:rPr lang="fr-FR" sz="1200" dirty="0"/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2D183A-0B6C-410B-A32B-3E7F3522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77" y="2260766"/>
            <a:ext cx="3590925" cy="224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5D3CD0-DF6E-4A21-A9A2-BC9F12AF560E}"/>
              </a:ext>
            </a:extLst>
          </p:cNvPr>
          <p:cNvSpPr/>
          <p:nvPr/>
        </p:nvSpPr>
        <p:spPr>
          <a:xfrm>
            <a:off x="5263477" y="4599481"/>
            <a:ext cx="3661483" cy="208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0" dirty="0">
                <a:solidFill>
                  <a:schemeClr val="bg1"/>
                </a:solidFill>
              </a:rPr>
              <a:t>Moyenne : 17.45</a:t>
            </a:r>
          </a:p>
          <a:p>
            <a:pPr algn="ctr"/>
            <a:r>
              <a:rPr lang="fr-FR" sz="1800" b="0" dirty="0" err="1">
                <a:solidFill>
                  <a:schemeClr val="bg1"/>
                </a:solidFill>
              </a:rPr>
              <a:t>Mediane</a:t>
            </a:r>
            <a:r>
              <a:rPr lang="fr-FR" sz="1800" b="0" dirty="0">
                <a:solidFill>
                  <a:schemeClr val="bg1"/>
                </a:solidFill>
              </a:rPr>
              <a:t> : 13.99</a:t>
            </a:r>
          </a:p>
          <a:p>
            <a:pPr algn="ctr"/>
            <a:r>
              <a:rPr lang="fr-FR" sz="1800" b="0" dirty="0">
                <a:solidFill>
                  <a:schemeClr val="bg1"/>
                </a:solidFill>
              </a:rPr>
              <a:t>Mode : 0    15.99</a:t>
            </a:r>
          </a:p>
          <a:p>
            <a:pPr algn="ctr"/>
            <a:r>
              <a:rPr lang="fr-FR" sz="1800" b="0" dirty="0" err="1">
                <a:solidFill>
                  <a:schemeClr val="bg1"/>
                </a:solidFill>
              </a:rPr>
              <a:t>dtype</a:t>
            </a:r>
            <a:r>
              <a:rPr lang="fr-FR" sz="1800" b="0" dirty="0">
                <a:solidFill>
                  <a:schemeClr val="bg1"/>
                </a:solidFill>
              </a:rPr>
              <a:t>: float64</a:t>
            </a:r>
          </a:p>
          <a:p>
            <a:pPr algn="ctr"/>
            <a:r>
              <a:rPr lang="fr-FR" sz="1800" b="0" dirty="0">
                <a:solidFill>
                  <a:schemeClr val="bg1"/>
                </a:solidFill>
              </a:rPr>
              <a:t>Var : 335.85</a:t>
            </a:r>
          </a:p>
          <a:p>
            <a:pPr algn="ctr"/>
            <a:r>
              <a:rPr lang="fr-FR" sz="1800" b="0" dirty="0" err="1">
                <a:solidFill>
                  <a:schemeClr val="bg1"/>
                </a:solidFill>
              </a:rPr>
              <a:t>Ect</a:t>
            </a:r>
            <a:r>
              <a:rPr lang="fr-FR" sz="1800" b="0" dirty="0">
                <a:solidFill>
                  <a:schemeClr val="bg1"/>
                </a:solidFill>
              </a:rPr>
              <a:t>: 18.32</a:t>
            </a:r>
          </a:p>
          <a:p>
            <a:pPr algn="ctr"/>
            <a:r>
              <a:rPr lang="fr-FR" sz="1800" b="0" dirty="0" err="1">
                <a:solidFill>
                  <a:schemeClr val="bg1"/>
                </a:solidFill>
              </a:rPr>
              <a:t>skewness</a:t>
            </a:r>
            <a:r>
              <a:rPr lang="fr-FR" sz="1800" b="0" dirty="0">
                <a:solidFill>
                  <a:schemeClr val="bg1"/>
                </a:solidFill>
              </a:rPr>
              <a:t>: 5,39</a:t>
            </a:r>
          </a:p>
          <a:p>
            <a:pPr algn="ctr"/>
            <a:r>
              <a:rPr lang="fr-FR" sz="1800" b="0" dirty="0">
                <a:solidFill>
                  <a:schemeClr val="bg1"/>
                </a:solidFill>
              </a:rPr>
              <a:t>kurtosis: 43,08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0ABAA95-2117-46DB-BA07-2CE06A83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15</a:t>
            </a:fld>
            <a:endParaRPr lang="fr-FR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FBD98BE-984B-44DB-9209-B8B25C17B9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5" y="2788774"/>
            <a:ext cx="4970188" cy="32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023AB8-1076-4C1D-B4C6-3282E656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D60E-E7AF-484A-87D6-BA8F90DCBDE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AC47D8-BF4F-4FF4-B8BA-21644DC1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1679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Analyse centrée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produits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000" b="1" spc="300" dirty="0">
                <a:solidFill>
                  <a:schemeClr val="bg1"/>
                </a:solidFill>
              </a:rPr>
              <a:t>Les 3 catégories</a:t>
            </a:r>
            <a:br>
              <a:rPr lang="fr-FR" sz="1200" dirty="0"/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graphicFrame>
        <p:nvGraphicFramePr>
          <p:cNvPr id="12" name="Rectangle 3">
            <a:extLst>
              <a:ext uri="{FF2B5EF4-FFF2-40B4-BE49-F238E27FC236}">
                <a16:creationId xmlns:a16="http://schemas.microsoft.com/office/drawing/2014/main" id="{551EC9AD-03EC-4DBE-8831-AE7574E4B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132922"/>
              </p:ext>
            </p:extLst>
          </p:nvPr>
        </p:nvGraphicFramePr>
        <p:xfrm>
          <a:off x="180706" y="3008195"/>
          <a:ext cx="8782587" cy="217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8E87DF5-01CF-4D79-B8FA-9BD74421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AF8-1A34-467F-BE8B-21DC0A0E9FE7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07701C-EFC5-4AB1-A085-3E3B7C99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BED1D8A-A200-46DA-A3FB-532670DA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882">
            <a:off x="3275856" y="263880"/>
            <a:ext cx="6000199" cy="1924592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143140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Analyse centrée produit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TRAFFIC DU SITE INTERNET</a:t>
            </a:r>
            <a:b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fr-FR" sz="1200" b="1" spc="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Données mensuelle</a:t>
            </a:r>
            <a:br>
              <a:rPr kumimoji="0" lang="fr-FR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Panier Moyen &amp; Nombre de visites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lang="fr-FR" sz="14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770F558-373A-4631-B2EE-C15BF1B4F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75" t="67822" r="19786" b="22930"/>
          <a:stretch/>
        </p:blipFill>
        <p:spPr>
          <a:xfrm>
            <a:off x="5846230" y="362609"/>
            <a:ext cx="2438764" cy="14822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D9389E-14CA-480F-AABB-4695AD7C052A}"/>
              </a:ext>
            </a:extLst>
          </p:cNvPr>
          <p:cNvSpPr/>
          <p:nvPr/>
        </p:nvSpPr>
        <p:spPr>
          <a:xfrm>
            <a:off x="6980565" y="2222103"/>
            <a:ext cx="2097352" cy="4635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Le comportement des clients est le même d’année en années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Pas de saisonnalité 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Octobre = </a:t>
            </a:r>
          </a:p>
          <a:p>
            <a:pPr algn="ctr"/>
            <a:r>
              <a:rPr lang="fr-FR" sz="1600" dirty="0"/>
              <a:t>Chute du CA &amp; chute du nombre de visite après un pic en Septembre</a:t>
            </a:r>
          </a:p>
          <a:p>
            <a:pPr algn="ctr"/>
            <a:r>
              <a:rPr lang="fr-FR" sz="1600" dirty="0"/>
              <a:t>(panne serveur?)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21FD71-0D68-4DE0-8C05-1C2D9A03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17</a:t>
            </a:fld>
            <a:endParaRPr lang="fr-FR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73490AAF-57F0-478C-918C-73DCF55D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4" y="2466221"/>
            <a:ext cx="6877611" cy="31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70DE4B7-39BD-4AAD-806D-A5ABA484959D}"/>
              </a:ext>
            </a:extLst>
          </p:cNvPr>
          <p:cNvSpPr txBox="1"/>
          <p:nvPr/>
        </p:nvSpPr>
        <p:spPr>
          <a:xfrm>
            <a:off x="380046" y="5474783"/>
            <a:ext cx="6192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/>
              <a:t>Les (0, 30] ans ,sont les plus actifs, avec 419 198 sessions d'achat soit 61.71% des sessions totale.</a:t>
            </a:r>
          </a:p>
          <a:p>
            <a:r>
              <a:rPr lang="fr-FR" sz="1400" b="0" dirty="0"/>
              <a:t>(30, 50] ans, beaucoup moins avec 180 276 sessions d'achat soit 26.54% des sessions totale</a:t>
            </a:r>
          </a:p>
          <a:p>
            <a:r>
              <a:rPr lang="fr-FR" sz="1400" b="0" dirty="0"/>
              <a:t>(50, 100] ans avec 79 858 sessions d'achat soit 11.76% des sessions totale.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2E3C00-B7C1-4409-89FC-06ACBA6C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414C8-70EB-4146-BF14-B4DAF9CE6A8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654EF96-D1C1-4A5B-89A1-106BF01DE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949821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4" y="348865"/>
            <a:ext cx="3678278" cy="1576446"/>
          </a:xfrm>
        </p:spPr>
        <p:txBody>
          <a:bodyPr anchor="t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ANNEXE 1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Références sans vente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CEB67417-B003-480B-8117-D5F03D5EC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912535"/>
              </p:ext>
            </p:extLst>
          </p:nvPr>
        </p:nvGraphicFramePr>
        <p:xfrm>
          <a:off x="1115616" y="1929539"/>
          <a:ext cx="3456384" cy="473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358587434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26737485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0214125"/>
                    </a:ext>
                  </a:extLst>
                </a:gridCol>
              </a:tblGrid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id_prodID</a:t>
                      </a:r>
                      <a:endParaRPr lang="fr-F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4688844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186934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0_1780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9536283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0950670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0_1062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499906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5069127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923990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1_0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141470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0_1318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1324909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0_1800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081975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0_1645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6703503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0_322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52338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0_1620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914740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385478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2_87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46918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1_394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0502686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2_72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7113976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0_310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601130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0_1624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0911715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2_86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9770196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6327483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0_510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2669293"/>
                  </a:ext>
                </a:extLst>
              </a:tr>
              <a:tr h="206079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0_2308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579835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18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52F7F4-4E82-4959-BF0D-F67E0B741E37}"/>
              </a:ext>
            </a:extLst>
          </p:cNvPr>
          <p:cNvSpPr txBox="1"/>
          <p:nvPr/>
        </p:nvSpPr>
        <p:spPr>
          <a:xfrm>
            <a:off x="5143961" y="10155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spc="300" dirty="0">
                <a:solidFill>
                  <a:schemeClr val="bg1"/>
                </a:solidFill>
              </a:rPr>
              <a:t>Clients sans achat</a:t>
            </a:r>
            <a:endParaRPr lang="fr-FR" dirty="0"/>
          </a:p>
        </p:txBody>
      </p:sp>
      <p:graphicFrame>
        <p:nvGraphicFramePr>
          <p:cNvPr id="13" name="Espace réservé du contenu 6">
            <a:extLst>
              <a:ext uri="{FF2B5EF4-FFF2-40B4-BE49-F238E27FC236}">
                <a16:creationId xmlns:a16="http://schemas.microsoft.com/office/drawing/2014/main" id="{B79A46A2-0E96-463E-8996-FB0B3EB40F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936676"/>
              </p:ext>
            </p:extLst>
          </p:nvPr>
        </p:nvGraphicFramePr>
        <p:xfrm>
          <a:off x="5037980" y="1977437"/>
          <a:ext cx="3566468" cy="4744056"/>
        </p:xfrm>
        <a:graphic>
          <a:graphicData uri="http://schemas.openxmlformats.org/drawingml/2006/table">
            <a:tbl>
              <a:tblPr/>
              <a:tblGrid>
                <a:gridCol w="891617">
                  <a:extLst>
                    <a:ext uri="{9D8B030D-6E8A-4147-A177-3AD203B41FA5}">
                      <a16:colId xmlns:a16="http://schemas.microsoft.com/office/drawing/2014/main" val="1885508111"/>
                    </a:ext>
                  </a:extLst>
                </a:gridCol>
                <a:gridCol w="891617">
                  <a:extLst>
                    <a:ext uri="{9D8B030D-6E8A-4147-A177-3AD203B41FA5}">
                      <a16:colId xmlns:a16="http://schemas.microsoft.com/office/drawing/2014/main" val="2771011811"/>
                    </a:ext>
                  </a:extLst>
                </a:gridCol>
                <a:gridCol w="891617">
                  <a:extLst>
                    <a:ext uri="{9D8B030D-6E8A-4147-A177-3AD203B41FA5}">
                      <a16:colId xmlns:a16="http://schemas.microsoft.com/office/drawing/2014/main" val="3069540271"/>
                    </a:ext>
                  </a:extLst>
                </a:gridCol>
                <a:gridCol w="891617">
                  <a:extLst>
                    <a:ext uri="{9D8B030D-6E8A-4147-A177-3AD203B41FA5}">
                      <a16:colId xmlns:a16="http://schemas.microsoft.com/office/drawing/2014/main" val="2503432753"/>
                    </a:ext>
                  </a:extLst>
                </a:gridCol>
              </a:tblGrid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client_id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birth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88517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c_8253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705575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c_3789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153385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c_4406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74938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ct_0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560042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c_2706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1967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681933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c_3017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467948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c_4086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943840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c_8381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1965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267965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c_6862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26493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c_5245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373688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c_862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944900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c_7584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1960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393027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c_3443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1959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191851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c_4447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784588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c_6930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117343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c_4358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01906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c_1223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1963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136194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c_5223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102809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c_6735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015000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c_90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452537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c_587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963180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ct_1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551212"/>
                  </a:ext>
                </a:extLst>
              </a:tr>
              <a:tr h="19766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c_3526</a:t>
                      </a:r>
                    </a:p>
                  </a:txBody>
                  <a:tcPr marL="9065" marR="9065" marT="906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065" marR="9065" marT="9065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25558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A50013-82AB-4D52-9651-669E73ED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FA0A4-B0F2-4573-B293-99204CE3A7C9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22679-4E90-412D-BD61-950E8BF6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9906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Entre le Genre et la Catégorie</a:t>
            </a: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19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83369-0F64-4505-81EC-8184DB66D11C}"/>
              </a:ext>
            </a:extLst>
          </p:cNvPr>
          <p:cNvSpPr/>
          <p:nvPr/>
        </p:nvSpPr>
        <p:spPr>
          <a:xfrm>
            <a:off x="6143671" y="4531327"/>
            <a:ext cx="2604793" cy="1977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Les femmes achètent plus dans la catégorie 0 et 2 que les hommes </a:t>
            </a:r>
          </a:p>
          <a:p>
            <a:pPr algn="ctr"/>
            <a:r>
              <a:rPr lang="fr-FR" sz="1600" dirty="0"/>
              <a:t>Légère corrélation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5521F3-21C1-4CAF-B9F8-FF9B874D78CD}"/>
              </a:ext>
            </a:extLst>
          </p:cNvPr>
          <p:cNvSpPr txBox="1"/>
          <p:nvPr/>
        </p:nvSpPr>
        <p:spPr>
          <a:xfrm>
            <a:off x="395536" y="4437112"/>
            <a:ext cx="55446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spc="300" dirty="0"/>
              <a:t>Test Khi2</a:t>
            </a:r>
            <a:br>
              <a:rPr lang="fr-FR" sz="2800" b="1" spc="300" dirty="0"/>
            </a:br>
            <a:r>
              <a:rPr lang="fr-FR" sz="1600" b="1" spc="300" dirty="0"/>
              <a:t>H0: Les variables sont indépendantes</a:t>
            </a:r>
            <a:br>
              <a:rPr lang="fr-FR" sz="1600" b="1" spc="300" dirty="0"/>
            </a:br>
            <a:r>
              <a:rPr lang="fr-FR" sz="1600" b="1" spc="300" dirty="0"/>
              <a:t>H1: Les variables sont dépendantes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La p-valeur est inférieure à 0,05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F3A757-4889-41AD-9546-5833597BCDCD}"/>
              </a:ext>
            </a:extLst>
          </p:cNvPr>
          <p:cNvSpPr txBox="1"/>
          <p:nvPr/>
        </p:nvSpPr>
        <p:spPr>
          <a:xfrm>
            <a:off x="899592" y="635635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D71F40C-AB3A-4175-BB88-947991D90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AE578C-9B99-434B-B5C6-9E89EEFC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13" y="2176399"/>
            <a:ext cx="3314858" cy="23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235B612-4F82-47B7-A4A6-AE3079376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95" t="26549" r="20218" b="64829"/>
          <a:stretch/>
        </p:blipFill>
        <p:spPr>
          <a:xfrm>
            <a:off x="1035137" y="2365021"/>
            <a:ext cx="3314858" cy="2012827"/>
          </a:xfrm>
          <a:prstGeom prst="rect">
            <a:avLst/>
          </a:prstGeom>
        </p:spPr>
      </p:pic>
      <p:graphicFrame>
        <p:nvGraphicFramePr>
          <p:cNvPr id="19" name="Rectangle 3">
            <a:extLst>
              <a:ext uri="{FF2B5EF4-FFF2-40B4-BE49-F238E27FC236}">
                <a16:creationId xmlns:a16="http://schemas.microsoft.com/office/drawing/2014/main" id="{0F490757-4B58-4FE2-A5D1-1014464765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6052" y="207771"/>
          <a:ext cx="2720029" cy="184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2CC464-EFF9-4431-849E-790CBE07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53904-4EF0-44C2-94B1-28F02B4733AC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D031C-D0CE-4030-BCDB-159E183F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647252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altLang="fr-FR" sz="3500" b="0" dirty="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348747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A0FC00-6990-485C-B73A-522AE2D9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</a:t>
            </a:fld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83C12A-1191-4D9D-8FCD-C2C98D53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AD77-FB9B-4578-A27D-B35FF62C69B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CB41F2-8DCF-409A-A2C0-E3E945C4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78877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l'Age du client 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Le 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20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A8C778-47CB-4A19-A011-989B55FF2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0" y="2273574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3AFEC6-DE8B-4E84-8498-4160B940D88A}"/>
              </a:ext>
            </a:extLst>
          </p:cNvPr>
          <p:cNvSpPr/>
          <p:nvPr/>
        </p:nvSpPr>
        <p:spPr>
          <a:xfrm>
            <a:off x="7067550" y="2273574"/>
            <a:ext cx="1900756" cy="4520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 PEARSON</a:t>
            </a:r>
          </a:p>
          <a:p>
            <a:pPr algn="ctr"/>
            <a:endParaRPr lang="fr-FR" dirty="0"/>
          </a:p>
          <a:p>
            <a:pPr algn="ctr"/>
            <a:r>
              <a:rPr lang="fr-FR" sz="1600" dirty="0"/>
              <a:t>R2 = Coefficient de corrélation </a:t>
            </a:r>
          </a:p>
          <a:p>
            <a:pPr algn="ctr"/>
            <a:r>
              <a:rPr lang="fr-FR" sz="1600" dirty="0"/>
              <a:t>: -0,779 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 err="1"/>
              <a:t>p_value</a:t>
            </a:r>
            <a:r>
              <a:rPr lang="fr-FR" sz="1600" dirty="0"/>
              <a:t>&lt;0,05</a:t>
            </a:r>
          </a:p>
          <a:p>
            <a:pPr algn="ctr"/>
            <a:r>
              <a:rPr lang="fr-FR" dirty="0">
                <a:solidFill>
                  <a:schemeClr val="accent2"/>
                </a:solidFill>
              </a:rPr>
              <a:t>1.2e-16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Les variables sembles être dépendantes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2FAE526-068A-49F0-B803-251D518F7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46" y="2278357"/>
            <a:ext cx="3600826" cy="318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8D35795-9BC8-4CFF-A213-87FA85C52340}"/>
              </a:ext>
            </a:extLst>
          </p:cNvPr>
          <p:cNvSpPr txBox="1"/>
          <p:nvPr/>
        </p:nvSpPr>
        <p:spPr>
          <a:xfrm>
            <a:off x="609600" y="5568157"/>
            <a:ext cx="584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/>
              <a:t>Corrélation linéaire négative visible et avérée</a:t>
            </a:r>
          </a:p>
          <a:p>
            <a:r>
              <a:rPr lang="fr-FR" b="0" dirty="0"/>
              <a:t>Le CA baisse quand l'âge augmente</a:t>
            </a:r>
          </a:p>
          <a:p>
            <a:r>
              <a:rPr lang="fr-FR" b="0" dirty="0"/>
              <a:t>Corrélation significative autour des 50 ans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16DE6D4-2EDB-41D1-A9D5-AB3DAE9D5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11796"/>
              </p:ext>
            </p:extLst>
          </p:nvPr>
        </p:nvGraphicFramePr>
        <p:xfrm>
          <a:off x="5595729" y="3429000"/>
          <a:ext cx="1167021" cy="762000"/>
        </p:xfrm>
        <a:graphic>
          <a:graphicData uri="http://schemas.openxmlformats.org/drawingml/2006/table">
            <a:tbl>
              <a:tblPr/>
              <a:tblGrid>
                <a:gridCol w="1167021">
                  <a:extLst>
                    <a:ext uri="{9D8B030D-6E8A-4147-A177-3AD203B41FA5}">
                      <a16:colId xmlns:a16="http://schemas.microsoft.com/office/drawing/2014/main" val="35473383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867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58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29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86168"/>
                  </a:ext>
                </a:extLst>
              </a:tr>
            </a:tbl>
          </a:graphicData>
        </a:graphic>
      </p:graphicFrame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62C779D0-1DC9-4437-8F11-75DCA84AD2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907572"/>
              </p:ext>
            </p:extLst>
          </p:nvPr>
        </p:nvGraphicFramePr>
        <p:xfrm>
          <a:off x="5748300" y="4381617"/>
          <a:ext cx="1143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Worksheet" r:id="rId5" imgW="1143085" imgH="771393" progId="Excel.Sheet.12">
                  <p:embed/>
                </p:oleObj>
              </mc:Choice>
              <mc:Fallback>
                <p:oleObj name="Worksheet" r:id="rId5" imgW="1143085" imgH="7713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8300" y="4381617"/>
                        <a:ext cx="11430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63D33D-F268-415E-AFAD-E456EF7A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9C52-DCF5-45FD-90AB-E09B02B0ED9E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D8C83E3-201F-476B-BB61-434FBA5C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10280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l'Age du client 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Le nombre de vente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21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AFEC6-DE8B-4E84-8498-4160B940D88A}"/>
              </a:ext>
            </a:extLst>
          </p:cNvPr>
          <p:cNvSpPr/>
          <p:nvPr/>
        </p:nvSpPr>
        <p:spPr>
          <a:xfrm>
            <a:off x="7070230" y="2234213"/>
            <a:ext cx="2057400" cy="455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 PEARSON</a:t>
            </a:r>
          </a:p>
          <a:p>
            <a:pPr algn="ctr"/>
            <a:endParaRPr lang="fr-FR" dirty="0"/>
          </a:p>
          <a:p>
            <a:pPr algn="ctr"/>
            <a:r>
              <a:rPr lang="fr-FR" sz="1800" dirty="0"/>
              <a:t>R2 = Coefficient de corrélation </a:t>
            </a:r>
          </a:p>
          <a:p>
            <a:pPr algn="ctr"/>
            <a:r>
              <a:rPr lang="fr-FR" sz="1800" dirty="0" err="1"/>
              <a:t>Pvalue</a:t>
            </a:r>
            <a:r>
              <a:rPr lang="fr-FR" sz="1800" dirty="0"/>
              <a:t>&lt;0,05</a:t>
            </a:r>
          </a:p>
          <a:p>
            <a:pPr algn="ctr"/>
            <a:r>
              <a:rPr lang="fr-FR" sz="1800" dirty="0"/>
              <a:t>: -0,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</a:rPr>
              <a:t>6.888377875054169e-07</a:t>
            </a:r>
          </a:p>
          <a:p>
            <a:pPr algn="ctr"/>
            <a:endParaRPr lang="fr-FR" sz="1800" dirty="0"/>
          </a:p>
          <a:p>
            <a:pPr algn="ctr"/>
            <a:r>
              <a:rPr lang="fr-FR" dirty="0"/>
              <a:t>Les variables sembles être dépendantes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0DCC44A-3A36-44A9-A6F8-F4F2DDC5E4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" y="2170031"/>
            <a:ext cx="2915153" cy="29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CEDF7549-61CD-44B9-90D3-41C49408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35" y="2181442"/>
            <a:ext cx="4013629" cy="29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DFDB08A-888D-49E2-A48B-60A075D0444B}"/>
              </a:ext>
            </a:extLst>
          </p:cNvPr>
          <p:cNvSpPr txBox="1"/>
          <p:nvPr/>
        </p:nvSpPr>
        <p:spPr>
          <a:xfrm>
            <a:off x="528300" y="5473320"/>
            <a:ext cx="64040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/>
              <a:t>Corrélation linéaire négative visible et avérée</a:t>
            </a:r>
          </a:p>
          <a:p>
            <a:r>
              <a:rPr lang="fr-FR" b="0" dirty="0"/>
              <a:t>Le nombre de vente baisse quand l'âge augmente</a:t>
            </a:r>
          </a:p>
          <a:p>
            <a:r>
              <a:rPr lang="fr-FR" b="0" dirty="0"/>
              <a:t>Cassure et corrélation significative autour des 50 ans</a:t>
            </a:r>
          </a:p>
        </p:txBody>
      </p:sp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4D71479E-8393-4828-A4CF-4C74EA471A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821491"/>
              </p:ext>
            </p:extLst>
          </p:nvPr>
        </p:nvGraphicFramePr>
        <p:xfrm>
          <a:off x="5621090" y="2558167"/>
          <a:ext cx="1143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Worksheet" r:id="rId5" imgW="1143085" imgH="771393" progId="Excel.Sheet.12">
                  <p:embed/>
                </p:oleObj>
              </mc:Choice>
              <mc:Fallback>
                <p:oleObj name="Worksheet" r:id="rId5" imgW="1143085" imgH="7713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1090" y="2558167"/>
                        <a:ext cx="11430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FAD862-4954-40DE-A888-2B3B446D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5EAF-ABA7-4B98-8274-7F1E7CD86346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3E02A4-151B-4F5B-9307-35365C60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492248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l'Age du client 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fréquence d’achat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22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AFEC6-DE8B-4E84-8498-4160B940D88A}"/>
              </a:ext>
            </a:extLst>
          </p:cNvPr>
          <p:cNvSpPr/>
          <p:nvPr/>
        </p:nvSpPr>
        <p:spPr>
          <a:xfrm>
            <a:off x="7053909" y="2273574"/>
            <a:ext cx="2057400" cy="4447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 SPEARMAN</a:t>
            </a:r>
          </a:p>
          <a:p>
            <a:pPr algn="ctr"/>
            <a:endParaRPr lang="fr-FR" dirty="0"/>
          </a:p>
          <a:p>
            <a:pPr algn="ctr"/>
            <a:r>
              <a:rPr lang="fr-FR" sz="1800" dirty="0"/>
              <a:t>R2 = 0,089</a:t>
            </a:r>
          </a:p>
          <a:p>
            <a:pPr algn="ctr"/>
            <a:endParaRPr lang="fr-FR" dirty="0"/>
          </a:p>
          <a:p>
            <a:pPr algn="ctr"/>
            <a:r>
              <a:rPr lang="fr-FR" sz="1800" dirty="0" err="1"/>
              <a:t>Pvalue</a:t>
            </a:r>
            <a:r>
              <a:rPr lang="fr-FR" sz="1800" dirty="0"/>
              <a:t>&gt;0,05</a:t>
            </a:r>
          </a:p>
          <a:p>
            <a:pPr algn="ctr"/>
            <a:r>
              <a:rPr lang="fr-FR" sz="1800" dirty="0">
                <a:solidFill>
                  <a:schemeClr val="accent2"/>
                </a:solidFill>
              </a:rPr>
              <a:t>0.45</a:t>
            </a:r>
          </a:p>
          <a:p>
            <a:pPr algn="ctr"/>
            <a:r>
              <a:rPr lang="fr-FR" dirty="0"/>
              <a:t>Les variables sembles être indépendantes 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Une </a:t>
            </a:r>
            <a:r>
              <a:rPr lang="fr-FR" dirty="0" err="1"/>
              <a:t>Anova</a:t>
            </a:r>
            <a:r>
              <a:rPr lang="fr-FR" dirty="0"/>
              <a:t> pour confirmer …</a:t>
            </a:r>
          </a:p>
          <a:p>
            <a:pPr algn="ctr"/>
            <a:endParaRPr lang="fr-F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3FDEE9-EA62-4D73-B907-1CA14B41DB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2" y="2828336"/>
            <a:ext cx="3028619" cy="30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D6207B0-0AC7-4980-AB0F-02051924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34" y="2791720"/>
            <a:ext cx="3711236" cy="302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054FC0-6028-4D21-80E8-A8E25853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8" y="5856955"/>
            <a:ext cx="1334732" cy="781050"/>
          </a:xfrm>
          <a:prstGeom prst="rect">
            <a:avLst/>
          </a:prstGeom>
          <a:ln>
            <a:noFill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CDFB51-EF3C-4236-A582-67DDF68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C29A-6239-46F1-B777-F6A3CAB14E9C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07ED9-30C6-410D-BA75-7A700734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19767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les générations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la fréquence d’achat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200" b="1" spc="300" dirty="0">
                <a:solidFill>
                  <a:schemeClr val="bg1"/>
                </a:solidFill>
              </a:rPr>
              <a:t>(durée écoulée entre les achats)</a:t>
            </a: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23</a:t>
            </a:fld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4C6A6C-B676-4217-B1D9-A31DF84C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03C0-4B79-4682-A18E-C74AA19D468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5F4EF7-EBBB-4293-A54C-8D72B5D7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3E444-17BE-4252-AC4E-91450FC46377}"/>
              </a:ext>
            </a:extLst>
          </p:cNvPr>
          <p:cNvSpPr/>
          <p:nvPr/>
        </p:nvSpPr>
        <p:spPr>
          <a:xfrm>
            <a:off x="6712097" y="2240617"/>
            <a:ext cx="2287165" cy="430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Shapiro</a:t>
            </a:r>
          </a:p>
          <a:p>
            <a:pPr algn="ctr"/>
            <a:r>
              <a:rPr lang="fr-FR" sz="1800" dirty="0"/>
              <a:t>Test de normalité</a:t>
            </a:r>
          </a:p>
          <a:p>
            <a:pPr algn="ctr"/>
            <a:r>
              <a:rPr lang="fr-FR" sz="1800" dirty="0"/>
              <a:t>validé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TEST ANOVA</a:t>
            </a:r>
          </a:p>
          <a:p>
            <a:pPr algn="ctr"/>
            <a:r>
              <a:rPr lang="fr-FR" sz="1800" dirty="0"/>
              <a:t>F:98,45</a:t>
            </a:r>
          </a:p>
          <a:p>
            <a:pPr algn="ctr"/>
            <a:r>
              <a:rPr lang="fr-FR" sz="1800" dirty="0" err="1"/>
              <a:t>Pvalue</a:t>
            </a:r>
            <a:r>
              <a:rPr lang="fr-FR" sz="1800" dirty="0"/>
              <a:t>&lt;0,05</a:t>
            </a:r>
          </a:p>
          <a:p>
            <a:pPr algn="ctr"/>
            <a:r>
              <a:rPr lang="fr-FR" sz="1400" b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0,99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>
                <a:solidFill>
                  <a:schemeClr val="bg1"/>
                </a:solidFill>
                <a:latin typeface="Helvetica Neue"/>
              </a:rPr>
              <a:t>M</a:t>
            </a:r>
            <a:r>
              <a:rPr lang="fr-FR" sz="1800" i="0" dirty="0">
                <a:solidFill>
                  <a:schemeClr val="bg1"/>
                </a:solidFill>
                <a:effectLst/>
                <a:latin typeface="Helvetica Neue"/>
              </a:rPr>
              <a:t>esure d'association </a:t>
            </a:r>
            <a:r>
              <a:rPr lang="fr-FR" sz="1800" dirty="0"/>
              <a:t>Eta2: 0,62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Les variables sembles être dépendantes </a:t>
            </a:r>
          </a:p>
        </p:txBody>
      </p:sp>
      <p:pic>
        <p:nvPicPr>
          <p:cNvPr id="3122" name="Picture 50">
            <a:extLst>
              <a:ext uri="{FF2B5EF4-FFF2-40B4-BE49-F238E27FC236}">
                <a16:creationId xmlns:a16="http://schemas.microsoft.com/office/drawing/2014/main" id="{5474C380-88CA-4424-ADB5-656D717B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4" y="2585174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079F818-B8D8-4F59-8E3B-CECBC083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733" y="2597520"/>
            <a:ext cx="3314701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955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l'Age du client 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le panier moyen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AFEC6-DE8B-4E84-8498-4160B940D88A}"/>
              </a:ext>
            </a:extLst>
          </p:cNvPr>
          <p:cNvSpPr/>
          <p:nvPr/>
        </p:nvSpPr>
        <p:spPr>
          <a:xfrm>
            <a:off x="7236295" y="2170031"/>
            <a:ext cx="1800201" cy="455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 SPEARMAN</a:t>
            </a:r>
          </a:p>
          <a:p>
            <a:pPr algn="ctr"/>
            <a:endParaRPr lang="fr-FR" dirty="0"/>
          </a:p>
          <a:p>
            <a:pPr algn="ctr"/>
            <a:r>
              <a:rPr lang="fr-FR" sz="1800" dirty="0"/>
              <a:t>R2 = -0,12</a:t>
            </a:r>
            <a:endParaRPr lang="fr-FR" dirty="0"/>
          </a:p>
          <a:p>
            <a:pPr algn="ctr"/>
            <a:r>
              <a:rPr lang="fr-FR" sz="1800" dirty="0" err="1"/>
              <a:t>Pvalue</a:t>
            </a:r>
            <a:r>
              <a:rPr lang="fr-FR" sz="1800" dirty="0"/>
              <a:t>&lt;0,05</a:t>
            </a:r>
          </a:p>
          <a:p>
            <a:pPr algn="ctr"/>
            <a:endParaRPr lang="fr-FR" sz="1800" dirty="0"/>
          </a:p>
          <a:p>
            <a:pPr algn="ctr"/>
            <a:r>
              <a:rPr lang="fr-FR" sz="1600" dirty="0"/>
              <a:t>1.4108075296557754e-15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Les variables sembles fortement dépendantes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Plus on avance dans l'âgé, moins le panier moyen est élevé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65F555-871E-4C72-9127-82295E4A1CAE}"/>
              </a:ext>
            </a:extLst>
          </p:cNvPr>
          <p:cNvSpPr txBox="1"/>
          <p:nvPr/>
        </p:nvSpPr>
        <p:spPr>
          <a:xfrm>
            <a:off x="720822" y="5615583"/>
            <a:ext cx="6299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Plus on avance dans l’âge plus le panier moyen baisse</a:t>
            </a:r>
          </a:p>
          <a:p>
            <a:r>
              <a:rPr lang="fr-FR" dirty="0"/>
              <a:t>Comportement identifiable par génération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4C6A6C-B676-4217-B1D9-A31DF84C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03C0-4B79-4682-A18E-C74AA19D4683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5F4EF7-EBBB-4293-A54C-8D72B5D7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pic>
        <p:nvPicPr>
          <p:cNvPr id="3117" name="Picture 45">
            <a:extLst>
              <a:ext uri="{FF2B5EF4-FFF2-40B4-BE49-F238E27FC236}">
                <a16:creationId xmlns:a16="http://schemas.microsoft.com/office/drawing/2014/main" id="{EE8A0720-E6BF-482E-9EE9-3DD62978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9951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>
            <a:extLst>
              <a:ext uri="{FF2B5EF4-FFF2-40B4-BE49-F238E27FC236}">
                <a16:creationId xmlns:a16="http://schemas.microsoft.com/office/drawing/2014/main" id="{E18D8D77-96C7-498E-A42F-74180E24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27" y="2208670"/>
            <a:ext cx="3645561" cy="30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2514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517" y="449687"/>
            <a:ext cx="7288583" cy="1576446"/>
          </a:xfrm>
        </p:spPr>
        <p:txBody>
          <a:bodyPr anchor="t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CORRELATIONS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Corrélation avec l'Age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&amp; La catégorie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44" y="800523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794" y="6457173"/>
            <a:ext cx="2057400" cy="365125"/>
          </a:xfrm>
        </p:spPr>
        <p:txBody>
          <a:bodyPr/>
          <a:lstStyle/>
          <a:p>
            <a:fld id="{ED99DB73-7118-4236-AFED-E2C66697786E}" type="slidenum">
              <a:rPr lang="fr-FR" smtClean="0"/>
              <a:t>25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AFEC6-DE8B-4E84-8498-4160B940D88A}"/>
              </a:ext>
            </a:extLst>
          </p:cNvPr>
          <p:cNvSpPr/>
          <p:nvPr/>
        </p:nvSpPr>
        <p:spPr>
          <a:xfrm>
            <a:off x="7259712" y="2170031"/>
            <a:ext cx="1901581" cy="4701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Shapiro</a:t>
            </a:r>
          </a:p>
          <a:p>
            <a:pPr algn="ctr"/>
            <a:r>
              <a:rPr lang="fr-FR" sz="1600" dirty="0"/>
              <a:t>Test de normalité</a:t>
            </a:r>
          </a:p>
          <a:p>
            <a:pPr algn="ctr"/>
            <a:r>
              <a:rPr lang="fr-FR" sz="1600" dirty="0"/>
              <a:t>validé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TEST ANOVA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 err="1"/>
              <a:t>Pvalue</a:t>
            </a:r>
            <a:r>
              <a:rPr lang="fr-FR" sz="1600" dirty="0"/>
              <a:t>&lt;0,05</a:t>
            </a:r>
          </a:p>
          <a:p>
            <a:pPr algn="ctr"/>
            <a:r>
              <a:rPr lang="fr-FR" sz="1600" dirty="0"/>
              <a:t>9.393848879090111e-141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>
                <a:solidFill>
                  <a:schemeClr val="bg1"/>
                </a:solidFill>
                <a:latin typeface="Helvetica Neue"/>
              </a:rPr>
              <a:t>M</a:t>
            </a:r>
            <a:r>
              <a:rPr lang="fr-FR" sz="1600" i="0" dirty="0">
                <a:solidFill>
                  <a:schemeClr val="bg1"/>
                </a:solidFill>
                <a:effectLst/>
                <a:latin typeface="Helvetica Neue"/>
              </a:rPr>
              <a:t>esure d'association </a:t>
            </a:r>
            <a:r>
              <a:rPr lang="fr-FR" sz="1600" dirty="0"/>
              <a:t>Eta2: 0,28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Les variables sembles être dépendantes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454556-F16C-4CAF-9A66-D55B2427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7E99-C604-4A89-918B-94D9D10E45A2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86D85F-B917-4BFF-91C0-88CFA42B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pic>
        <p:nvPicPr>
          <p:cNvPr id="17" name="Picture 43">
            <a:extLst>
              <a:ext uri="{FF2B5EF4-FFF2-40B4-BE49-F238E27FC236}">
                <a16:creationId xmlns:a16="http://schemas.microsoft.com/office/drawing/2014/main" id="{47013999-641C-4820-925F-6D9DD9BC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70671"/>
            <a:ext cx="4314445" cy="31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FF6740-C1EB-45BF-A77F-D5DB4473B3D0}"/>
              </a:ext>
            </a:extLst>
          </p:cNvPr>
          <p:cNvSpPr txBox="1"/>
          <p:nvPr/>
        </p:nvSpPr>
        <p:spPr>
          <a:xfrm>
            <a:off x="2339752" y="5661248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dirty="0"/>
              <a:t>Un test de Khi2 avec </a:t>
            </a:r>
            <a:r>
              <a:rPr lang="fr-FR" sz="1600" b="0" dirty="0" err="1"/>
              <a:t>categ</a:t>
            </a:r>
            <a:r>
              <a:rPr lang="fr-FR" sz="1600" b="0" dirty="0"/>
              <a:t> comme variable numérique serait envisageable pour vérifier cette </a:t>
            </a:r>
            <a:r>
              <a:rPr lang="fr-FR" sz="1600" b="0" dirty="0" err="1"/>
              <a:t>correlation</a:t>
            </a:r>
            <a:endParaRPr lang="fr-FR" sz="1600" b="0" dirty="0"/>
          </a:p>
        </p:txBody>
      </p:sp>
    </p:spTree>
    <p:extLst>
      <p:ext uri="{BB962C8B-B14F-4D97-AF65-F5344CB8AC3E}">
        <p14:creationId xmlns:p14="http://schemas.microsoft.com/office/powerpoint/2010/main" val="88600336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847887"/>
          </a:xfrm>
        </p:spPr>
        <p:txBody>
          <a:bodyPr anchor="t">
            <a:normAutofit fontScale="9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spc="300" dirty="0">
                <a:solidFill>
                  <a:schemeClr val="bg1"/>
                </a:solidFill>
              </a:rPr>
              <a:t>PROFIL CLIENT PAR GENERATION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39499E21-EED9-41AB-BF67-FB28849B69DE}"/>
                  </a:ext>
                </a:extLst>
              </p14:cNvPr>
              <p14:cNvContentPartPr/>
              <p14:nvPr/>
            </p14:nvContentPartPr>
            <p14:xfrm>
              <a:off x="8256931" y="2281116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39499E21-EED9-41AB-BF67-FB28849B6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7931" y="22721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e 34">
            <a:extLst>
              <a:ext uri="{FF2B5EF4-FFF2-40B4-BE49-F238E27FC236}">
                <a16:creationId xmlns:a16="http://schemas.microsoft.com/office/drawing/2014/main" id="{03CF9ABC-E9CE-4EF1-A028-F1E49E1D1795}"/>
              </a:ext>
            </a:extLst>
          </p:cNvPr>
          <p:cNvGrpSpPr/>
          <p:nvPr/>
        </p:nvGrpSpPr>
        <p:grpSpPr>
          <a:xfrm>
            <a:off x="8303371" y="2327196"/>
            <a:ext cx="360" cy="360"/>
            <a:chOff x="8303371" y="232719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89663644-9C90-49B2-8182-797DCB4D84C3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89663644-9C90-49B2-8182-797DCB4D84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2010B107-8A6E-4EA8-9C6B-9D605A001249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2010B107-8A6E-4EA8-9C6B-9D605A0012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4D67E204-6582-4EE1-AC21-ADB8BA395A85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4D67E204-6582-4EE1-AC21-ADB8BA395A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F252AD38-FBE8-4FC1-9ECC-48A4F4BBC6D2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F252AD38-FBE8-4FC1-9ECC-48A4F4BBC6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5588DAAC-650A-4D23-BAE6-DD7C33C0E461}"/>
                  </a:ext>
                </a:extLst>
              </p14:cNvPr>
              <p14:cNvContentPartPr/>
              <p14:nvPr/>
            </p14:nvContentPartPr>
            <p14:xfrm>
              <a:off x="7795051" y="2964396"/>
              <a:ext cx="360" cy="3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5588DAAC-650A-4D23-BAE6-DD7C33C0E4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6051" y="29557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903CA74-A086-4094-B295-F7141164D3DC}"/>
                  </a:ext>
                </a:extLst>
              </p14:cNvPr>
              <p14:cNvContentPartPr/>
              <p14:nvPr/>
            </p14:nvContentPartPr>
            <p14:xfrm>
              <a:off x="7462771" y="3731196"/>
              <a:ext cx="360" cy="36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903CA74-A086-4094-B295-F7141164D3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3771" y="3722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CEA13325-3891-4491-BDAC-D43941D0C92E}"/>
                  </a:ext>
                </a:extLst>
              </p14:cNvPr>
              <p14:cNvContentPartPr/>
              <p14:nvPr/>
            </p14:nvContentPartPr>
            <p14:xfrm>
              <a:off x="8238211" y="5901527"/>
              <a:ext cx="360" cy="3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CEA13325-3891-4491-BDAC-D43941D0C9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9571" y="58928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288F7381-A737-4367-BAFF-C74C087F0C55}"/>
                  </a:ext>
                </a:extLst>
              </p14:cNvPr>
              <p14:cNvContentPartPr/>
              <p14:nvPr/>
            </p14:nvContentPartPr>
            <p14:xfrm>
              <a:off x="8515411" y="6160367"/>
              <a:ext cx="360" cy="3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288F7381-A737-4367-BAFF-C74C087F0C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6771" y="61517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7D9A8A85-03DA-4580-A71D-669EB6234DC1}"/>
                  </a:ext>
                </a:extLst>
              </p14:cNvPr>
              <p14:cNvContentPartPr/>
              <p14:nvPr/>
            </p14:nvContentPartPr>
            <p14:xfrm>
              <a:off x="8090611" y="5763287"/>
              <a:ext cx="360" cy="36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7D9A8A85-03DA-4580-A71D-669EB6234D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1971" y="5754287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6B8226F-6ED6-4D1D-BAEE-1B9BBE21E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97470"/>
              </p:ext>
            </p:extLst>
          </p:nvPr>
        </p:nvGraphicFramePr>
        <p:xfrm>
          <a:off x="530099" y="4339020"/>
          <a:ext cx="8083801" cy="1963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2357">
                  <a:extLst>
                    <a:ext uri="{9D8B030D-6E8A-4147-A177-3AD203B41FA5}">
                      <a16:colId xmlns:a16="http://schemas.microsoft.com/office/drawing/2014/main" val="313811667"/>
                    </a:ext>
                  </a:extLst>
                </a:gridCol>
                <a:gridCol w="694092">
                  <a:extLst>
                    <a:ext uri="{9D8B030D-6E8A-4147-A177-3AD203B41FA5}">
                      <a16:colId xmlns:a16="http://schemas.microsoft.com/office/drawing/2014/main" val="928524165"/>
                    </a:ext>
                  </a:extLst>
                </a:gridCol>
                <a:gridCol w="760992">
                  <a:extLst>
                    <a:ext uri="{9D8B030D-6E8A-4147-A177-3AD203B41FA5}">
                      <a16:colId xmlns:a16="http://schemas.microsoft.com/office/drawing/2014/main" val="960569884"/>
                    </a:ext>
                  </a:extLst>
                </a:gridCol>
                <a:gridCol w="359589">
                  <a:extLst>
                    <a:ext uri="{9D8B030D-6E8A-4147-A177-3AD203B41FA5}">
                      <a16:colId xmlns:a16="http://schemas.microsoft.com/office/drawing/2014/main" val="488779131"/>
                    </a:ext>
                  </a:extLst>
                </a:gridCol>
                <a:gridCol w="1128945">
                  <a:extLst>
                    <a:ext uri="{9D8B030D-6E8A-4147-A177-3AD203B41FA5}">
                      <a16:colId xmlns:a16="http://schemas.microsoft.com/office/drawing/2014/main" val="529078763"/>
                    </a:ext>
                  </a:extLst>
                </a:gridCol>
                <a:gridCol w="627191">
                  <a:extLst>
                    <a:ext uri="{9D8B030D-6E8A-4147-A177-3AD203B41FA5}">
                      <a16:colId xmlns:a16="http://schemas.microsoft.com/office/drawing/2014/main" val="3630293508"/>
                    </a:ext>
                  </a:extLst>
                </a:gridCol>
                <a:gridCol w="1195845">
                  <a:extLst>
                    <a:ext uri="{9D8B030D-6E8A-4147-A177-3AD203B41FA5}">
                      <a16:colId xmlns:a16="http://schemas.microsoft.com/office/drawing/2014/main" val="1543671679"/>
                    </a:ext>
                  </a:extLst>
                </a:gridCol>
                <a:gridCol w="827893">
                  <a:extLst>
                    <a:ext uri="{9D8B030D-6E8A-4147-A177-3AD203B41FA5}">
                      <a16:colId xmlns:a16="http://schemas.microsoft.com/office/drawing/2014/main" val="211139747"/>
                    </a:ext>
                  </a:extLst>
                </a:gridCol>
                <a:gridCol w="827893">
                  <a:extLst>
                    <a:ext uri="{9D8B030D-6E8A-4147-A177-3AD203B41FA5}">
                      <a16:colId xmlns:a16="http://schemas.microsoft.com/office/drawing/2014/main" val="1391697561"/>
                    </a:ext>
                  </a:extLst>
                </a:gridCol>
                <a:gridCol w="669004">
                  <a:extLst>
                    <a:ext uri="{9D8B030D-6E8A-4147-A177-3AD203B41FA5}">
                      <a16:colId xmlns:a16="http://schemas.microsoft.com/office/drawing/2014/main" val="266775240"/>
                    </a:ext>
                  </a:extLst>
                </a:gridCol>
              </a:tblGrid>
              <a:tr h="825621"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Age Moyen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 dirty="0">
                          <a:effectLst/>
                        </a:rPr>
                        <a:t>CA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%CA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Volume des ventes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%Activités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 dirty="0">
                          <a:effectLst/>
                        </a:rPr>
                        <a:t>Moyenne fréquence d’achat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Panier moyen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Cat. Privilégiée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b"/>
                </a:tc>
                <a:extLst>
                  <a:ext uri="{0D108BD9-81ED-4DB2-BD59-A6C34878D82A}">
                    <a16:rowId xmlns:a16="http://schemas.microsoft.com/office/drawing/2014/main" val="552921783"/>
                  </a:ext>
                </a:extLst>
              </a:tr>
              <a:tr h="37914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Moins de 30 ans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23,5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3 064 862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27,79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u="none" strike="noStrike">
                          <a:effectLst/>
                        </a:rPr>
                        <a:t>74 041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61,71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 dirty="0">
                          <a:effectLst/>
                        </a:rPr>
                        <a:t>14,92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40,96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2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Très actifs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b"/>
                </a:tc>
                <a:extLst>
                  <a:ext uri="{0D108BD9-81ED-4DB2-BD59-A6C34878D82A}">
                    <a16:rowId xmlns:a16="http://schemas.microsoft.com/office/drawing/2014/main" val="1007799753"/>
                  </a:ext>
                </a:extLst>
              </a:tr>
              <a:tr h="37914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31-50 ans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40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u="none" strike="noStrike">
                          <a:effectLst/>
                        </a:rPr>
                        <a:t>5 328 281.19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46,72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u="none" strike="noStrike">
                          <a:effectLst/>
                        </a:rPr>
                        <a:t>403 392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26,54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4,37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13,23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0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u="none" strike="noStrike">
                          <a:effectLst/>
                        </a:rPr>
                        <a:t>Nombreux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b"/>
                </a:tc>
                <a:extLst>
                  <a:ext uri="{0D108BD9-81ED-4DB2-BD59-A6C34878D82A}">
                    <a16:rowId xmlns:a16="http://schemas.microsoft.com/office/drawing/2014/main" val="2392193220"/>
                  </a:ext>
                </a:extLst>
              </a:tr>
              <a:tr h="37914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51 ans et +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72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u="none" strike="noStrike">
                          <a:effectLst/>
                        </a:rPr>
                        <a:t>3 022 541.79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25,49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180 276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11,76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00" u="none" strike="noStrike">
                          <a:effectLst/>
                        </a:rPr>
                        <a:t>9,81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u="none" strike="noStrike">
                          <a:effectLst/>
                        </a:rPr>
                        <a:t>16,76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u="none" strike="noStrike">
                          <a:effectLst/>
                        </a:rPr>
                        <a:t>1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81" marR="8181" marT="8181" marB="0" anchor="b"/>
                </a:tc>
                <a:extLst>
                  <a:ext uri="{0D108BD9-81ED-4DB2-BD59-A6C34878D82A}">
                    <a16:rowId xmlns:a16="http://schemas.microsoft.com/office/drawing/2014/main" val="1209824777"/>
                  </a:ext>
                </a:extLst>
              </a:tr>
            </a:tbl>
          </a:graphicData>
        </a:graphic>
      </p:graphicFrame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A6B691-0AE7-4DEE-874C-9E3986E7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B29F-4DBF-4DC2-AA67-03FA2A6F1BE1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E7D5D-C907-420D-B68A-F5B3FBB9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D4CFE5-A7E7-454D-9356-F8238AF0AF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8845" y="155391"/>
            <a:ext cx="2245419" cy="15701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F70BB0-3AEA-4DC0-A428-837A4BDE70D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4276" y="2025586"/>
            <a:ext cx="2886055" cy="2233274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27FCA76E-870F-47AE-A585-4ED46EE6C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980" y="2031835"/>
            <a:ext cx="2986251" cy="217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2C52147-15D3-471A-A5CA-1A2EE366A3B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75880" y="2030945"/>
            <a:ext cx="2909398" cy="2114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4F35C5-969D-465D-8633-B68C0120CF71}"/>
              </a:ext>
            </a:extLst>
          </p:cNvPr>
          <p:cNvSpPr/>
          <p:nvPr/>
        </p:nvSpPr>
        <p:spPr>
          <a:xfrm>
            <a:off x="107504" y="1724508"/>
            <a:ext cx="9036496" cy="37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0" dirty="0"/>
              <a:t>CA                                                    NOMBRE DE VENTE                                      PANIER MOYEN       </a:t>
            </a:r>
          </a:p>
        </p:txBody>
      </p:sp>
    </p:spTree>
    <p:extLst>
      <p:ext uri="{BB962C8B-B14F-4D97-AF65-F5344CB8AC3E}">
        <p14:creationId xmlns:p14="http://schemas.microsoft.com/office/powerpoint/2010/main" val="329418366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847887"/>
          </a:xfrm>
        </p:spPr>
        <p:txBody>
          <a:bodyPr anchor="t">
            <a:normAutofit fontScale="9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spc="300" dirty="0">
                <a:solidFill>
                  <a:schemeClr val="bg1"/>
                </a:solidFill>
              </a:rPr>
              <a:t>PROFIL CLIENT PAR RFM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Rentabilité client par groupe </a:t>
            </a:r>
            <a:b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27</a:t>
            </a:fld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B94AD86B-E9B9-4B5E-ABAA-766A8504AF43}"/>
              </a:ext>
            </a:extLst>
          </p:cNvPr>
          <p:cNvSpPr/>
          <p:nvPr/>
        </p:nvSpPr>
        <p:spPr>
          <a:xfrm>
            <a:off x="7164286" y="3269620"/>
            <a:ext cx="360042" cy="1167492"/>
          </a:xfrm>
          <a:prstGeom prst="rightBrace">
            <a:avLst/>
          </a:prstGeom>
          <a:solidFill>
            <a:schemeClr val="accent6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5FE44BB1-B936-46A8-B37B-7BD46F395AF6}"/>
              </a:ext>
            </a:extLst>
          </p:cNvPr>
          <p:cNvSpPr/>
          <p:nvPr/>
        </p:nvSpPr>
        <p:spPr>
          <a:xfrm>
            <a:off x="7164287" y="4437112"/>
            <a:ext cx="432048" cy="1193331"/>
          </a:xfrm>
          <a:prstGeom prst="rightBrac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A1157CDB-2CB2-4D5D-9F58-681714B2BF01}"/>
              </a:ext>
            </a:extLst>
          </p:cNvPr>
          <p:cNvSpPr/>
          <p:nvPr/>
        </p:nvSpPr>
        <p:spPr>
          <a:xfrm>
            <a:off x="7164286" y="5630443"/>
            <a:ext cx="360040" cy="1167492"/>
          </a:xfrm>
          <a:prstGeom prst="rightBrac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E1956173-A785-4584-B3F0-155E6341F53B}"/>
              </a:ext>
            </a:extLst>
          </p:cNvPr>
          <p:cNvSpPr/>
          <p:nvPr/>
        </p:nvSpPr>
        <p:spPr>
          <a:xfrm>
            <a:off x="7173264" y="2140589"/>
            <a:ext cx="360042" cy="1167492"/>
          </a:xfrm>
          <a:prstGeom prst="rightBrace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9" name="Rectangle 3">
            <a:extLst>
              <a:ext uri="{FF2B5EF4-FFF2-40B4-BE49-F238E27FC236}">
                <a16:creationId xmlns:a16="http://schemas.microsoft.com/office/drawing/2014/main" id="{EC4EDD7D-A629-4BC7-9582-68DDAAA9D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706855"/>
              </p:ext>
            </p:extLst>
          </p:nvPr>
        </p:nvGraphicFramePr>
        <p:xfrm>
          <a:off x="7614290" y="2170031"/>
          <a:ext cx="1287169" cy="4627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4D697E1A-2456-4F10-A87C-958E6892DF66}"/>
                  </a:ext>
                </a:extLst>
              </p14:cNvPr>
              <p14:cNvContentPartPr/>
              <p14:nvPr/>
            </p14:nvContentPartPr>
            <p14:xfrm>
              <a:off x="6760771" y="4405476"/>
              <a:ext cx="76608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4D697E1A-2456-4F10-A87C-958E6892DF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1771" y="4396476"/>
                <a:ext cx="783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39499E21-EED9-41AB-BF67-FB28849B69DE}"/>
                  </a:ext>
                </a:extLst>
              </p14:cNvPr>
              <p14:cNvContentPartPr/>
              <p14:nvPr/>
            </p14:nvContentPartPr>
            <p14:xfrm>
              <a:off x="8256931" y="2281116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39499E21-EED9-41AB-BF67-FB28849B69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7931" y="22721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e 34">
            <a:extLst>
              <a:ext uri="{FF2B5EF4-FFF2-40B4-BE49-F238E27FC236}">
                <a16:creationId xmlns:a16="http://schemas.microsoft.com/office/drawing/2014/main" id="{03CF9ABC-E9CE-4EF1-A028-F1E49E1D1795}"/>
              </a:ext>
            </a:extLst>
          </p:cNvPr>
          <p:cNvGrpSpPr/>
          <p:nvPr/>
        </p:nvGrpSpPr>
        <p:grpSpPr>
          <a:xfrm>
            <a:off x="8303371" y="2327196"/>
            <a:ext cx="360" cy="360"/>
            <a:chOff x="8303371" y="232719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89663644-9C90-49B2-8182-797DCB4D84C3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89663644-9C90-49B2-8182-797DCB4D84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2010B107-8A6E-4EA8-9C6B-9D605A001249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2010B107-8A6E-4EA8-9C6B-9D605A0012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4D67E204-6582-4EE1-AC21-ADB8BA395A85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4D67E204-6582-4EE1-AC21-ADB8BA395A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F252AD38-FBE8-4FC1-9ECC-48A4F4BBC6D2}"/>
                    </a:ext>
                  </a:extLst>
                </p14:cNvPr>
                <p14:cNvContentPartPr/>
                <p14:nvPr/>
              </p14:nvContentPartPr>
              <p14:xfrm>
                <a:off x="8303371" y="2327196"/>
                <a:ext cx="360" cy="3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F252AD38-FBE8-4FC1-9ECC-48A4F4BBC6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94371" y="231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5588DAAC-650A-4D23-BAE6-DD7C33C0E461}"/>
                  </a:ext>
                </a:extLst>
              </p14:cNvPr>
              <p14:cNvContentPartPr/>
              <p14:nvPr/>
            </p14:nvContentPartPr>
            <p14:xfrm>
              <a:off x="7795051" y="2964396"/>
              <a:ext cx="360" cy="3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5588DAAC-650A-4D23-BAE6-DD7C33C0E4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6051" y="29553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903CA74-A086-4094-B295-F7141164D3DC}"/>
                  </a:ext>
                </a:extLst>
              </p14:cNvPr>
              <p14:cNvContentPartPr/>
              <p14:nvPr/>
            </p14:nvContentPartPr>
            <p14:xfrm>
              <a:off x="7462771" y="3731196"/>
              <a:ext cx="360" cy="36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903CA74-A086-4094-B295-F7141164D3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3771" y="3722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CEA13325-3891-4491-BDAC-D43941D0C92E}"/>
                  </a:ext>
                </a:extLst>
              </p14:cNvPr>
              <p14:cNvContentPartPr/>
              <p14:nvPr/>
            </p14:nvContentPartPr>
            <p14:xfrm>
              <a:off x="8238211" y="5901527"/>
              <a:ext cx="360" cy="3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CEA13325-3891-4491-BDAC-D43941D0C9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9211" y="58925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288F7381-A737-4367-BAFF-C74C087F0C55}"/>
                  </a:ext>
                </a:extLst>
              </p14:cNvPr>
              <p14:cNvContentPartPr/>
              <p14:nvPr/>
            </p14:nvContentPartPr>
            <p14:xfrm>
              <a:off x="8515411" y="6160367"/>
              <a:ext cx="360" cy="3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288F7381-A737-4367-BAFF-C74C087F0C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6411" y="61513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7D9A8A85-03DA-4580-A71D-669EB6234DC1}"/>
                  </a:ext>
                </a:extLst>
              </p14:cNvPr>
              <p14:cNvContentPartPr/>
              <p14:nvPr/>
            </p14:nvContentPartPr>
            <p14:xfrm>
              <a:off x="8090611" y="5763287"/>
              <a:ext cx="360" cy="36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7D9A8A85-03DA-4580-A71D-669EB6234D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1611" y="5754287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F88C626-B3CF-4CC4-93C6-CEE5561FCCA5}"/>
              </a:ext>
            </a:extLst>
          </p:cNvPr>
          <p:cNvGraphicFramePr>
            <a:graphicFrameLocks noGrp="1"/>
          </p:cNvGraphicFramePr>
          <p:nvPr/>
        </p:nvGraphicFramePr>
        <p:xfrm>
          <a:off x="250137" y="2057076"/>
          <a:ext cx="6936343" cy="4664400"/>
        </p:xfrm>
        <a:graphic>
          <a:graphicData uri="http://schemas.openxmlformats.org/drawingml/2006/table">
            <a:tbl>
              <a:tblPr/>
              <a:tblGrid>
                <a:gridCol w="916388">
                  <a:extLst>
                    <a:ext uri="{9D8B030D-6E8A-4147-A177-3AD203B41FA5}">
                      <a16:colId xmlns:a16="http://schemas.microsoft.com/office/drawing/2014/main" val="2755091689"/>
                    </a:ext>
                  </a:extLst>
                </a:gridCol>
                <a:gridCol w="845895">
                  <a:extLst>
                    <a:ext uri="{9D8B030D-6E8A-4147-A177-3AD203B41FA5}">
                      <a16:colId xmlns:a16="http://schemas.microsoft.com/office/drawing/2014/main" val="1593774168"/>
                    </a:ext>
                  </a:extLst>
                </a:gridCol>
                <a:gridCol w="845895">
                  <a:extLst>
                    <a:ext uri="{9D8B030D-6E8A-4147-A177-3AD203B41FA5}">
                      <a16:colId xmlns:a16="http://schemas.microsoft.com/office/drawing/2014/main" val="3924389898"/>
                    </a:ext>
                  </a:extLst>
                </a:gridCol>
                <a:gridCol w="1141960">
                  <a:extLst>
                    <a:ext uri="{9D8B030D-6E8A-4147-A177-3AD203B41FA5}">
                      <a16:colId xmlns:a16="http://schemas.microsoft.com/office/drawing/2014/main" val="858772082"/>
                    </a:ext>
                  </a:extLst>
                </a:gridCol>
                <a:gridCol w="972780">
                  <a:extLst>
                    <a:ext uri="{9D8B030D-6E8A-4147-A177-3AD203B41FA5}">
                      <a16:colId xmlns:a16="http://schemas.microsoft.com/office/drawing/2014/main" val="1911670774"/>
                    </a:ext>
                  </a:extLst>
                </a:gridCol>
                <a:gridCol w="1212450">
                  <a:extLst>
                    <a:ext uri="{9D8B030D-6E8A-4147-A177-3AD203B41FA5}">
                      <a16:colId xmlns:a16="http://schemas.microsoft.com/office/drawing/2014/main" val="2128183291"/>
                    </a:ext>
                  </a:extLst>
                </a:gridCol>
                <a:gridCol w="1000975">
                  <a:extLst>
                    <a:ext uri="{9D8B030D-6E8A-4147-A177-3AD203B41FA5}">
                      <a16:colId xmlns:a16="http://schemas.microsoft.com/office/drawing/2014/main" val="679911526"/>
                    </a:ext>
                  </a:extLst>
                </a:gridCol>
              </a:tblGrid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rfm_group</a:t>
                      </a:r>
                      <a:r>
                        <a:rPr lang="fr-FR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client_id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client_percent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CA_percent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ratio_CA_client</a:t>
                      </a:r>
                      <a:endParaRPr lang="fr-FR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Profil_client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90663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3249699.83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(2.0, 10.0]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303989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492019.04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(1.5, 2.0]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37048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1751820.82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(1.5, 2.0]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13095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869900.02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(1.5, 2.0]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616861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141705.12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(1.5, 2.0]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1285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27249.99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(1.5, 2.0]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441977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17803.73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(1.0, 1.5]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001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5772.54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(1.0, 1.5]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26175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358128.94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(1.0, 1.5]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07019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491540.16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(1.0, 1.5]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60327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38285.71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(1.0, 1.5]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02563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859093.36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330503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1789744.17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717211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62220.19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474916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216274.87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4105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528849.86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99350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263266.69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(0.5, 1.0]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6988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41669.36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26793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124500.2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48562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89885.23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7961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49706.94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325194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146039.95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011191"/>
                  </a:ext>
                </a:extLst>
              </a:tr>
              <a:tr h="19435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240903.0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11.14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(0.0, 0.5]</a:t>
                      </a:r>
                    </a:p>
                  </a:txBody>
                  <a:tcPr marL="9065" marR="9065" marT="9065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70523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5D22D7B8-DB95-4CE7-B1F0-6FF3E5C62ED1}"/>
              </a:ext>
            </a:extLst>
          </p:cNvPr>
          <p:cNvSpPr txBox="1"/>
          <p:nvPr/>
        </p:nvSpPr>
        <p:spPr>
          <a:xfrm>
            <a:off x="6228184" y="392271"/>
            <a:ext cx="2673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0" dirty="0">
                <a:solidFill>
                  <a:schemeClr val="bg1"/>
                </a:solidFill>
              </a:rPr>
              <a:t>Liste des </a:t>
            </a:r>
            <a:r>
              <a:rPr lang="fr-FR" sz="1400" b="0" dirty="0" err="1">
                <a:solidFill>
                  <a:schemeClr val="bg1"/>
                </a:solidFill>
              </a:rPr>
              <a:t>client_id</a:t>
            </a:r>
            <a:r>
              <a:rPr lang="fr-FR" sz="1400" b="0" dirty="0">
                <a:solidFill>
                  <a:schemeClr val="bg1"/>
                </a:solidFill>
              </a:rPr>
              <a:t> par groupe: fichiers </a:t>
            </a:r>
            <a:r>
              <a:rPr lang="fr-FR" sz="1400" b="0" dirty="0" err="1">
                <a:solidFill>
                  <a:schemeClr val="bg1"/>
                </a:solidFill>
              </a:rPr>
              <a:t>excel</a:t>
            </a:r>
            <a:r>
              <a:rPr lang="fr-FR" sz="1400" b="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FR" sz="1400" b="0" dirty="0">
                <a:solidFill>
                  <a:schemeClr val="bg1"/>
                </a:solidFill>
              </a:rPr>
              <a:t>Liste_client.xls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22F359-0A5C-4214-89DC-FE9F1D96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E679-6F0D-444C-8C12-E014B47F16D1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87FEB8C-5085-455E-B995-05A6B120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28820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t">
            <a:normAutofit fontScale="90000"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PROFIL CLIENT PAR RFM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Campagne Marketing à mener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selon le Ratio CA Client</a:t>
            </a: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94073-8CEF-4AD9-8ADA-7DD1A308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99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2D8CDC-D1D0-4736-9B1E-447649D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28</a:t>
            </a:fld>
            <a:endParaRPr lang="fr-FR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EB05101-319F-48E5-937C-63DA0329E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2059"/>
            <a:ext cx="7886700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94069FA-F0AC-4DA8-B97B-D9338842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05" y="2314465"/>
            <a:ext cx="5566601" cy="42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CDFFFA-D47E-4868-8A99-BA8EEE1A7785}"/>
              </a:ext>
            </a:extLst>
          </p:cNvPr>
          <p:cNvSpPr/>
          <p:nvPr/>
        </p:nvSpPr>
        <p:spPr>
          <a:xfrm>
            <a:off x="5754738" y="2296775"/>
            <a:ext cx="3063181" cy="435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u="sng" dirty="0"/>
              <a:t>Clients perdu</a:t>
            </a:r>
            <a:r>
              <a:rPr lang="fr-FR" sz="1600" dirty="0"/>
              <a:t>: Mailing bon d’achats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i="1" dirty="0"/>
              <a:t>Clients peu rentable</a:t>
            </a:r>
            <a:r>
              <a:rPr lang="fr-FR" sz="1600" dirty="0"/>
              <a:t>: % de réduction dès un min. d’achats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---RENTABILITE---</a:t>
            </a:r>
          </a:p>
          <a:p>
            <a:pPr algn="ctr"/>
            <a:endParaRPr lang="fr-FR" sz="1600" dirty="0"/>
          </a:p>
          <a:p>
            <a:pPr algn="ctr"/>
            <a:r>
              <a:rPr lang="fr-FR" sz="1600" u="sng" dirty="0"/>
              <a:t>Clients à relancer</a:t>
            </a:r>
            <a:r>
              <a:rPr lang="fr-FR" sz="1600" dirty="0"/>
              <a:t>: participation à un programme de fidélité</a:t>
            </a:r>
          </a:p>
          <a:p>
            <a:pPr algn="ctr"/>
            <a:endParaRPr lang="fr-FR" sz="1600" dirty="0"/>
          </a:p>
          <a:p>
            <a:pPr algn="ctr"/>
            <a:r>
              <a:rPr lang="fr-FR" sz="1600" u="sng" dirty="0"/>
              <a:t>Clients à fidéliser</a:t>
            </a:r>
            <a:r>
              <a:rPr lang="fr-FR" sz="1600" dirty="0"/>
              <a:t>: REEL Avantage fidélité</a:t>
            </a:r>
          </a:p>
          <a:p>
            <a:pPr algn="ctr"/>
            <a:endParaRPr lang="fr-FR" sz="1600" dirty="0"/>
          </a:p>
          <a:p>
            <a:pPr algn="ctr"/>
            <a:r>
              <a:rPr lang="fr-FR" sz="1600" u="sng" dirty="0"/>
              <a:t>Gold Client </a:t>
            </a:r>
            <a:r>
              <a:rPr lang="fr-FR" sz="1600" dirty="0"/>
              <a:t>: Contact personnalisé, offre anniversaire, fêtes nationales…)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F6E816-DB88-40EB-A6B2-5DAABC8F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09CC-9B52-4988-8A24-33455DA09F87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A1C4AC-7E72-4A53-9997-5E1DECA8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98023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Conclusions &amp; Proposition</a:t>
            </a:r>
            <a:br>
              <a:rPr lang="fr-FR" sz="1200" dirty="0"/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989701-AFAF-4B04-8923-5CF4FA22A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Contacter les 4 clients B2B pour un accompagnement personnalisé</a:t>
            </a:r>
          </a:p>
          <a:p>
            <a:r>
              <a:rPr lang="fr-FR" dirty="0"/>
              <a:t>Promotion en fonction des saisonnalités (fêtes locale, nationale, rentrée scolaire..)</a:t>
            </a:r>
          </a:p>
          <a:p>
            <a:r>
              <a:rPr lang="fr-FR" dirty="0"/>
              <a:t>Profilage clients par génération et RFM</a:t>
            </a:r>
          </a:p>
          <a:p>
            <a:r>
              <a:rPr lang="fr-FR" dirty="0"/>
              <a:t>Action Marketing selon Ratio </a:t>
            </a:r>
            <a:r>
              <a:rPr lang="fr-FR" dirty="0" err="1"/>
              <a:t>CA_Clients</a:t>
            </a:r>
            <a:r>
              <a:rPr lang="fr-FR" dirty="0"/>
              <a:t> et génération</a:t>
            </a:r>
          </a:p>
          <a:p>
            <a:r>
              <a:rPr lang="fr-FR" dirty="0"/>
              <a:t>Création d’un modèle de suggestions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52296C-CDF1-4555-9B4F-ED3BAA7F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95EA-F518-44E4-B5D5-02992597F83A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6CD954-961B-4170-A18E-01A688DB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6E5B93-6318-4E81-8776-A41ED24D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3975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1. Traitement des données</a:t>
            </a:r>
            <a:endParaRPr lang="fr-FR" altLang="fr-FR" sz="3500" b="0" dirty="0">
              <a:solidFill>
                <a:srgbClr val="FFFFFF"/>
              </a:solidFill>
            </a:endParaRP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545636"/>
              </p:ext>
            </p:extLst>
          </p:nvPr>
        </p:nvGraphicFramePr>
        <p:xfrm>
          <a:off x="483043" y="2420889"/>
          <a:ext cx="3296870" cy="388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15CB3B22-A66F-45BC-BF67-4643E7DFF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619" y="2419608"/>
            <a:ext cx="5297883" cy="116443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62F0D13-3593-43A7-901D-05F6E1FC4E47}"/>
              </a:ext>
            </a:extLst>
          </p:cNvPr>
          <p:cNvSpPr txBox="1"/>
          <p:nvPr/>
        </p:nvSpPr>
        <p:spPr>
          <a:xfrm>
            <a:off x="3624620" y="3684813"/>
            <a:ext cx="515386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Customer</a:t>
            </a:r>
            <a:r>
              <a:rPr lang="fr-FR" sz="2000" dirty="0">
                <a:latin typeface="+mj-lt"/>
                <a:ea typeface="+mj-ea"/>
                <a:cs typeface="+mj-cs"/>
              </a:rPr>
              <a:t>: </a:t>
            </a:r>
            <a:r>
              <a:rPr lang="fr-FR" sz="1800" b="0" dirty="0">
                <a:latin typeface="+mj-lt"/>
                <a:ea typeface="+mj-ea"/>
                <a:cs typeface="+mj-cs"/>
              </a:rPr>
              <a:t>Ajout de la colonne Age</a:t>
            </a:r>
          </a:p>
          <a:p>
            <a:r>
              <a:rPr lang="fr-FR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Product</a:t>
            </a:r>
            <a:r>
              <a:rPr lang="fr-FR" sz="2000" dirty="0">
                <a:latin typeface="+mj-lt"/>
                <a:ea typeface="+mj-ea"/>
                <a:cs typeface="+mj-cs"/>
              </a:rPr>
              <a:t>: </a:t>
            </a:r>
            <a:r>
              <a:rPr lang="fr-FR" sz="1800" b="0" dirty="0">
                <a:latin typeface="+mj-lt"/>
                <a:ea typeface="+mj-ea"/>
                <a:cs typeface="+mj-cs"/>
              </a:rPr>
              <a:t>Suppression des lignes de Test : 220 lignes</a:t>
            </a:r>
          </a:p>
          <a:p>
            <a:r>
              <a:rPr lang="fr-FR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Produit 0_2245: </a:t>
            </a:r>
            <a:r>
              <a:rPr lang="fr-FR" b="0" dirty="0">
                <a:latin typeface="+mj-lt"/>
                <a:ea typeface="+mj-ea"/>
                <a:cs typeface="+mj-cs"/>
              </a:rPr>
              <a:t>vendu sans prix 221 fois,</a:t>
            </a:r>
            <a:r>
              <a:rPr lang="fr-FR" dirty="0">
                <a:latin typeface="+mj-lt"/>
                <a:ea typeface="+mj-ea"/>
                <a:cs typeface="+mj-cs"/>
              </a:rPr>
              <a:t> </a:t>
            </a:r>
            <a:r>
              <a:rPr lang="fr-FR" b="0" dirty="0">
                <a:latin typeface="+mj-lt"/>
                <a:ea typeface="+mj-ea"/>
                <a:cs typeface="+mj-cs"/>
              </a:rPr>
              <a:t>Ajout du prix moyen de la catégorie 0</a:t>
            </a:r>
            <a:endParaRPr lang="fr-FR" sz="1800" b="0" dirty="0">
              <a:latin typeface="+mj-lt"/>
              <a:ea typeface="+mj-ea"/>
              <a:cs typeface="+mj-cs"/>
            </a:endParaRPr>
          </a:p>
          <a:p>
            <a:r>
              <a:rPr lang="fr-FR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Transaction: </a:t>
            </a:r>
          </a:p>
          <a:p>
            <a:pPr marL="0" indent="0">
              <a:buNone/>
            </a:pPr>
            <a:r>
              <a:rPr lang="fr-FR" sz="1800" b="0" dirty="0" err="1">
                <a:latin typeface="+mj-lt"/>
                <a:ea typeface="+mj-ea"/>
                <a:cs typeface="+mj-cs"/>
              </a:rPr>
              <a:t>client_sans_achat</a:t>
            </a:r>
            <a:r>
              <a:rPr lang="fr-FR" sz="1800" b="0" dirty="0">
                <a:latin typeface="+mj-lt"/>
                <a:ea typeface="+mj-ea"/>
                <a:cs typeface="+mj-cs"/>
              </a:rPr>
              <a:t>: 22 clients sans achats</a:t>
            </a:r>
          </a:p>
          <a:p>
            <a:pPr marL="0" indent="0">
              <a:buNone/>
            </a:pPr>
            <a:r>
              <a:rPr lang="fr-FR" sz="1800" b="0" dirty="0">
                <a:latin typeface="+mj-lt"/>
                <a:ea typeface="+mj-ea"/>
                <a:cs typeface="+mj-cs"/>
              </a:rPr>
              <a:t> </a:t>
            </a:r>
            <a:r>
              <a:rPr lang="fr-FR" sz="1800" b="0" dirty="0" err="1">
                <a:latin typeface="+mj-lt"/>
                <a:ea typeface="+mj-ea"/>
                <a:cs typeface="+mj-cs"/>
              </a:rPr>
              <a:t>id_prod_sans_vente</a:t>
            </a:r>
            <a:r>
              <a:rPr lang="fr-FR" sz="1800" b="0" dirty="0">
                <a:latin typeface="+mj-lt"/>
                <a:ea typeface="+mj-ea"/>
                <a:cs typeface="+mj-cs"/>
              </a:rPr>
              <a:t>:  20 produits jamais vendus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Création du </a:t>
            </a:r>
            <a:r>
              <a:rPr lang="fr-FR" sz="2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df_final</a:t>
            </a:r>
            <a:endParaRPr lang="fr-FR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609B5F-AEEB-4EB3-BB53-EFFB3680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3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8387E9-08AF-4B7C-B9DF-688C0CCF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BA31-9E9B-41A2-A18A-569C5F555F5B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201069-AD74-4B76-B07D-FECA1347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6413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344" y="381144"/>
            <a:ext cx="7288583" cy="1319664"/>
          </a:xfrm>
        </p:spPr>
        <p:txBody>
          <a:bodyPr anchor="ctr">
            <a:normAutofit fontScale="90000"/>
          </a:bodyPr>
          <a:lstStyle/>
          <a:p>
            <a:br>
              <a:rPr lang="fr-FR" sz="1600" b="1" spc="300" dirty="0">
                <a:solidFill>
                  <a:schemeClr val="bg1"/>
                </a:solidFill>
              </a:rPr>
            </a:br>
            <a:r>
              <a:rPr lang="fr-FR" sz="2800" b="1" spc="300" dirty="0">
                <a:solidFill>
                  <a:schemeClr val="bg1"/>
                </a:solidFill>
              </a:rPr>
              <a:t>CA  (données générales)</a:t>
            </a:r>
            <a:br>
              <a:rPr lang="fr-FR" sz="2800" b="1" spc="300" dirty="0">
                <a:solidFill>
                  <a:schemeClr val="bg1"/>
                </a:solidFill>
              </a:rPr>
            </a:br>
            <a:br>
              <a:rPr lang="fr-FR" sz="2800" b="1" spc="300" dirty="0">
                <a:solidFill>
                  <a:schemeClr val="bg1"/>
                </a:solidFill>
              </a:rPr>
            </a:br>
            <a:r>
              <a:rPr lang="fr-FR" sz="2800" b="1" spc="300" dirty="0">
                <a:solidFill>
                  <a:schemeClr val="bg1"/>
                </a:solidFill>
              </a:rPr>
              <a:t>11 856 080 €</a:t>
            </a:r>
            <a:br>
              <a:rPr lang="fr-FR" sz="2800" b="1" spc="300" dirty="0">
                <a:solidFill>
                  <a:schemeClr val="bg1"/>
                </a:solidFill>
              </a:rPr>
            </a:br>
            <a:br>
              <a:rPr lang="fr-FR" sz="1600" b="1" spc="300" dirty="0">
                <a:solidFill>
                  <a:schemeClr val="bg1"/>
                </a:solidFill>
              </a:rPr>
            </a:br>
            <a:br>
              <a:rPr lang="fr-FR" sz="1600" b="1" spc="300" dirty="0">
                <a:solidFill>
                  <a:schemeClr val="bg1"/>
                </a:solidFill>
              </a:rPr>
            </a:br>
            <a:endParaRPr lang="fr-FR" altLang="fr-FR" sz="2400" b="0" spc="3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8620D-AC5C-4883-B2FA-85369C6B6AF8}"/>
              </a:ext>
            </a:extLst>
          </p:cNvPr>
          <p:cNvSpPr/>
          <p:nvPr/>
        </p:nvSpPr>
        <p:spPr>
          <a:xfrm>
            <a:off x="6444206" y="3072814"/>
            <a:ext cx="2590811" cy="350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</a:t>
            </a:r>
          </a:p>
          <a:p>
            <a:pPr algn="ctr"/>
            <a:r>
              <a:rPr lang="fr-FR" dirty="0"/>
              <a:t>Meilleur Trimestre</a:t>
            </a:r>
          </a:p>
          <a:p>
            <a:pPr algn="ctr"/>
            <a:r>
              <a:rPr lang="fr-FR" sz="1600" dirty="0"/>
              <a:t>12/2021 – 01-02/2022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Chute du CA</a:t>
            </a:r>
          </a:p>
          <a:p>
            <a:pPr algn="ctr"/>
            <a:r>
              <a:rPr lang="fr-FR" sz="1600" dirty="0"/>
              <a:t>04/2021, 10/2021, 02/2023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VISITEURS</a:t>
            </a:r>
          </a:p>
          <a:p>
            <a:pPr algn="ctr"/>
            <a:r>
              <a:rPr lang="fr-FR" dirty="0"/>
              <a:t>Pics des visites </a:t>
            </a:r>
          </a:p>
          <a:p>
            <a:pPr algn="ctr"/>
            <a:r>
              <a:rPr lang="fr-FR" sz="1600" dirty="0"/>
              <a:t>09/2021, 12/2021, 05/2022 </a:t>
            </a:r>
          </a:p>
          <a:p>
            <a:pPr algn="ctr"/>
            <a:endParaRPr lang="fr-FR" dirty="0"/>
          </a:p>
          <a:p>
            <a:pPr algn="ctr"/>
            <a:r>
              <a:rPr lang="fr-FR" sz="1600" dirty="0"/>
              <a:t>Chute des visites </a:t>
            </a:r>
          </a:p>
          <a:p>
            <a:pPr algn="ctr"/>
            <a:r>
              <a:rPr lang="fr-FR" sz="1600" dirty="0"/>
              <a:t>07/2021, 10/2021, 02/2023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C0740DF-6BF9-4316-B71D-5FF2BE796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22" t="56152" r="16925" b="35235"/>
          <a:stretch/>
        </p:blipFill>
        <p:spPr>
          <a:xfrm>
            <a:off x="6530233" y="535306"/>
            <a:ext cx="2322479" cy="1127720"/>
          </a:xfrm>
          <a:prstGeom prst="rect">
            <a:avLst/>
          </a:prstGeom>
        </p:spPr>
      </p:pic>
      <p:graphicFrame>
        <p:nvGraphicFramePr>
          <p:cNvPr id="16" name="Rectangle 3">
            <a:extLst>
              <a:ext uri="{FF2B5EF4-FFF2-40B4-BE49-F238E27FC236}">
                <a16:creationId xmlns:a16="http://schemas.microsoft.com/office/drawing/2014/main" id="{84E083A0-9C10-4B4A-9C5D-A680581BD7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987333"/>
              </p:ext>
            </p:extLst>
          </p:nvPr>
        </p:nvGraphicFramePr>
        <p:xfrm>
          <a:off x="659298" y="1466890"/>
          <a:ext cx="8193414" cy="1875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338AD27-45B0-417F-9BF9-7679637EA0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73" y="2944205"/>
            <a:ext cx="6015051" cy="37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E3C008-DAD9-4DC4-9B08-5C1BFE6D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4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63C81F2-D25B-49B1-8EF6-CC797958267E}"/>
              </a:ext>
            </a:extLst>
          </p:cNvPr>
          <p:cNvSpPr txBox="1"/>
          <p:nvPr/>
        </p:nvSpPr>
        <p:spPr>
          <a:xfrm>
            <a:off x="4349095" y="827424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</a:rPr>
              <a:t>Année 2021 : 10 mois</a:t>
            </a:r>
          </a:p>
          <a:p>
            <a:pPr algn="r"/>
            <a:r>
              <a:rPr lang="fr-FR" sz="1400" dirty="0">
                <a:solidFill>
                  <a:schemeClr val="bg1"/>
                </a:solidFill>
              </a:rPr>
              <a:t>Année 2022 : 12 mois</a:t>
            </a:r>
          </a:p>
          <a:p>
            <a:pPr algn="r"/>
            <a:r>
              <a:rPr lang="fr-FR" sz="1400" dirty="0">
                <a:solidFill>
                  <a:schemeClr val="bg1"/>
                </a:solidFill>
              </a:rPr>
              <a:t>Année 2023 : 03 mois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2112D7-9C65-4B0F-B8D0-464ADC6D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1A282-5DF4-4D35-8BCD-4F6C95A66C27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541C75C-295E-4AD7-AF70-DF5934FC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98245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0432" y="330638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Analyse CA</a:t>
            </a:r>
            <a:br>
              <a:rPr lang="fr-FR" sz="2400" b="1" spc="300" dirty="0">
                <a:solidFill>
                  <a:schemeClr val="bg1"/>
                </a:solidFill>
              </a:rPr>
            </a:br>
            <a:endParaRPr lang="fr-FR" sz="2400" b="1" spc="3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86612B2-E8C4-4058-A65B-6CFFA4465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7101"/>
          <a:stretch/>
        </p:blipFill>
        <p:spPr bwMode="auto">
          <a:xfrm>
            <a:off x="904460" y="2308556"/>
            <a:ext cx="1944216" cy="2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511294A-B47B-45EF-AC49-143C3BD01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 r="16795"/>
          <a:stretch/>
        </p:blipFill>
        <p:spPr bwMode="auto">
          <a:xfrm>
            <a:off x="2937399" y="2328594"/>
            <a:ext cx="1886729" cy="21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0C4FCA-D82E-4E79-AB9D-DC3CF05DF83F}"/>
              </a:ext>
            </a:extLst>
          </p:cNvPr>
          <p:cNvSpPr txBox="1"/>
          <p:nvPr/>
        </p:nvSpPr>
        <p:spPr>
          <a:xfrm rot="20961979">
            <a:off x="1538935" y="1673970"/>
            <a:ext cx="6480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38C309-FFBA-4004-91C0-03DD0CAB38DA}"/>
              </a:ext>
            </a:extLst>
          </p:cNvPr>
          <p:cNvSpPr txBox="1"/>
          <p:nvPr/>
        </p:nvSpPr>
        <p:spPr>
          <a:xfrm rot="20627595" flipH="1">
            <a:off x="3645231" y="1556621"/>
            <a:ext cx="86409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r>
              <a:rPr lang="fr-FR" sz="1400" dirty="0"/>
              <a:t>VOLUME</a:t>
            </a:r>
          </a:p>
          <a:p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FEB7BD-9270-4CBA-9935-0699C634EA58}"/>
              </a:ext>
            </a:extLst>
          </p:cNvPr>
          <p:cNvSpPr txBox="1"/>
          <p:nvPr/>
        </p:nvSpPr>
        <p:spPr>
          <a:xfrm rot="16200000">
            <a:off x="-632067" y="5432489"/>
            <a:ext cx="24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 GENERATION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F5E14E-5914-483E-AF1D-EE14E434C010}"/>
              </a:ext>
            </a:extLst>
          </p:cNvPr>
          <p:cNvSpPr txBox="1"/>
          <p:nvPr/>
        </p:nvSpPr>
        <p:spPr>
          <a:xfrm rot="20627595" flipH="1">
            <a:off x="5583847" y="1596129"/>
            <a:ext cx="86409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r>
              <a:rPr lang="fr-FR" sz="1400" dirty="0"/>
              <a:t>VISITES</a:t>
            </a:r>
          </a:p>
          <a:p>
            <a:endParaRPr lang="fr-FR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B1CA65-C419-4670-A275-304EFCB85757}"/>
              </a:ext>
            </a:extLst>
          </p:cNvPr>
          <p:cNvSpPr txBox="1"/>
          <p:nvPr/>
        </p:nvSpPr>
        <p:spPr>
          <a:xfrm rot="16200000">
            <a:off x="-1548095" y="2179295"/>
            <a:ext cx="407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PAR CATEGORIE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1FFEF030-8A56-4BCD-ABF4-A84E2492D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91519"/>
              </p:ext>
            </p:extLst>
          </p:nvPr>
        </p:nvGraphicFramePr>
        <p:xfrm>
          <a:off x="7346132" y="2863518"/>
          <a:ext cx="1524000" cy="776020"/>
        </p:xfrm>
        <a:graphic>
          <a:graphicData uri="http://schemas.openxmlformats.org/drawingml/2006/table">
            <a:tbl>
              <a:tblPr/>
              <a:tblGrid>
                <a:gridCol w="356979">
                  <a:extLst>
                    <a:ext uri="{9D8B030D-6E8A-4147-A177-3AD203B41FA5}">
                      <a16:colId xmlns:a16="http://schemas.microsoft.com/office/drawing/2014/main" val="2570006514"/>
                    </a:ext>
                  </a:extLst>
                </a:gridCol>
                <a:gridCol w="1167021">
                  <a:extLst>
                    <a:ext uri="{9D8B030D-6E8A-4147-A177-3AD203B41FA5}">
                      <a16:colId xmlns:a16="http://schemas.microsoft.com/office/drawing/2014/main" val="2445094752"/>
                    </a:ext>
                  </a:extLst>
                </a:gridCol>
              </a:tblGrid>
              <a:tr h="194005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066658"/>
                  </a:ext>
                </a:extLst>
              </a:tr>
              <a:tr h="19400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807695"/>
                  </a:ext>
                </a:extLst>
              </a:tr>
              <a:tr h="19400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040147"/>
                  </a:ext>
                </a:extLst>
              </a:tr>
              <a:tr h="19400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560366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C05E1732-9A5A-4629-9F44-A504232E2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201061"/>
              </p:ext>
            </p:extLst>
          </p:nvPr>
        </p:nvGraphicFramePr>
        <p:xfrm>
          <a:off x="7236296" y="4922941"/>
          <a:ext cx="1524000" cy="762000"/>
        </p:xfrm>
        <a:graphic>
          <a:graphicData uri="http://schemas.openxmlformats.org/drawingml/2006/table">
            <a:tbl>
              <a:tblPr/>
              <a:tblGrid>
                <a:gridCol w="356979">
                  <a:extLst>
                    <a:ext uri="{9D8B030D-6E8A-4147-A177-3AD203B41FA5}">
                      <a16:colId xmlns:a16="http://schemas.microsoft.com/office/drawing/2014/main" val="2258729522"/>
                    </a:ext>
                  </a:extLst>
                </a:gridCol>
                <a:gridCol w="1167021">
                  <a:extLst>
                    <a:ext uri="{9D8B030D-6E8A-4147-A177-3AD203B41FA5}">
                      <a16:colId xmlns:a16="http://schemas.microsoft.com/office/drawing/2014/main" val="33588889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025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MOINS DE 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92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30-50 ans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3431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ET PLUS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665079"/>
                  </a:ext>
                </a:extLst>
              </a:tr>
            </a:tbl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4243E5-8C17-4A5B-89D4-DF2000C4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E921-BC3D-484D-B41D-B7BCE42E5BD8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25D042-B816-4616-B367-390FCAE3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779B90E-C3EC-4669-A89C-451073DC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5</a:t>
            </a:fld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56811A-A16B-46A9-B0B6-FA2F3833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7307" r="23283" b="36"/>
          <a:stretch/>
        </p:blipFill>
        <p:spPr bwMode="auto">
          <a:xfrm>
            <a:off x="2688440" y="4588921"/>
            <a:ext cx="2471228" cy="203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A528193-5858-40DD-A86E-DCE7E9E06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t="4254" r="16616"/>
          <a:stretch/>
        </p:blipFill>
        <p:spPr bwMode="auto">
          <a:xfrm>
            <a:off x="863849" y="4500344"/>
            <a:ext cx="2025438" cy="20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FADD921-3A77-405A-80C2-8C174CED7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t="9435" r="29241" b="3903"/>
          <a:stretch/>
        </p:blipFill>
        <p:spPr bwMode="auto">
          <a:xfrm>
            <a:off x="4982118" y="4613936"/>
            <a:ext cx="1881100" cy="19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BE50C8D-60EA-4F6F-9B04-FFDDFE28E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7" t="-1239" r="29241"/>
          <a:stretch/>
        </p:blipFill>
        <p:spPr bwMode="auto">
          <a:xfrm>
            <a:off x="4912851" y="2029611"/>
            <a:ext cx="2228318" cy="24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299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3" y="388090"/>
            <a:ext cx="3456383" cy="1659877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CA dans le temps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en-US" sz="2400" spc="300" dirty="0">
                <a:solidFill>
                  <a:schemeClr val="bg1"/>
                </a:solidFill>
              </a:rPr>
              <a:t>La Moyenne mobile</a:t>
            </a:r>
            <a:endParaRPr lang="fr-FR" altLang="fr-FR" sz="3600" b="0" spc="300" dirty="0">
              <a:solidFill>
                <a:schemeClr val="bg1"/>
              </a:solidFill>
            </a:endParaRP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729739"/>
              </p:ext>
            </p:extLst>
          </p:nvPr>
        </p:nvGraphicFramePr>
        <p:xfrm>
          <a:off x="4114800" y="2348880"/>
          <a:ext cx="4705672" cy="395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97245CDB-B381-411D-9B8F-516BDABE567D}"/>
              </a:ext>
            </a:extLst>
          </p:cNvPr>
          <p:cNvSpPr txBox="1"/>
          <p:nvPr/>
        </p:nvSpPr>
        <p:spPr>
          <a:xfrm>
            <a:off x="7834800" y="2865123"/>
            <a:ext cx="1731362" cy="289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D4473AC-16B9-4736-B6D5-3BE0AC3A7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68111"/>
              </p:ext>
            </p:extLst>
          </p:nvPr>
        </p:nvGraphicFramePr>
        <p:xfrm>
          <a:off x="286852" y="1722277"/>
          <a:ext cx="3344580" cy="5025464"/>
        </p:xfrm>
        <a:graphic>
          <a:graphicData uri="http://schemas.openxmlformats.org/drawingml/2006/table">
            <a:tbl>
              <a:tblPr/>
              <a:tblGrid>
                <a:gridCol w="880152">
                  <a:extLst>
                    <a:ext uri="{9D8B030D-6E8A-4147-A177-3AD203B41FA5}">
                      <a16:colId xmlns:a16="http://schemas.microsoft.com/office/drawing/2014/main" val="3668641248"/>
                    </a:ext>
                  </a:extLst>
                </a:gridCol>
                <a:gridCol w="891155">
                  <a:extLst>
                    <a:ext uri="{9D8B030D-6E8A-4147-A177-3AD203B41FA5}">
                      <a16:colId xmlns:a16="http://schemas.microsoft.com/office/drawing/2014/main" val="3624418166"/>
                    </a:ext>
                  </a:extLst>
                </a:gridCol>
                <a:gridCol w="891155">
                  <a:extLst>
                    <a:ext uri="{9D8B030D-6E8A-4147-A177-3AD203B41FA5}">
                      <a16:colId xmlns:a16="http://schemas.microsoft.com/office/drawing/2014/main" val="1800741986"/>
                    </a:ext>
                  </a:extLst>
                </a:gridCol>
                <a:gridCol w="682118">
                  <a:extLst>
                    <a:ext uri="{9D8B030D-6E8A-4147-A177-3AD203B41FA5}">
                      <a16:colId xmlns:a16="http://schemas.microsoft.com/office/drawing/2014/main" val="2457150543"/>
                    </a:ext>
                  </a:extLst>
                </a:gridCol>
              </a:tblGrid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date_courte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Moyenne_Mobile</a:t>
                      </a:r>
                      <a:r>
                        <a:rPr lang="fr-F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Diff.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53420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1-mars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482536.35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-  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443915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1-avr.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476258.23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482536.35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991365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1-mai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493028.58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476258.23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04127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1-juin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484163.03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493028.58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29114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1-juil.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482877.95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484163.03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251981"/>
                  </a:ext>
                </a:extLst>
              </a:tr>
              <a:tr h="19372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1-août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482380.53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482877.95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685714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1-sept.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507368.34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482380.53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904440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1-oct.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320873.21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507368.34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708226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1-nov.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516274.11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320873.21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-58.12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17885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1-déc.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525991.75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516274.11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062397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1-janv.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525392.18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525991.75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81038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1-févr.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535688.52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525392.18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540313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1-mars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515573.55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535688.52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475043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1-avr.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493147.87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515573.55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699081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1-mai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517302.81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493147.87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35532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1-juin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496090.59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517302.81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4.67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14449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1-juil.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510910.78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496090.59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-4.28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32799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1-août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506552.38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510910.78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024597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1-sept.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494210.27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506552.38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320826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1-oct.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508024.15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494210.27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883791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1-nov.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496781.96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508024.15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861115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1-déc.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510283.33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496781.96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-2.26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626000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1-janv.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517615.02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510283.33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902110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1-févr.</a:t>
                      </a:r>
                    </a:p>
                  </a:txBody>
                  <a:tcPr marL="6767" marR="6767" marT="6767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456754.23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517615.02 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6767" marR="6767" marT="6767" marB="0" anchor="ctr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91737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584EC9-ABF4-4D34-9A2D-947C9726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6</a:t>
            </a:fld>
            <a:endParaRPr lang="fr-F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E4A19CD-5641-4067-9A51-002F5F70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18" y="1527198"/>
            <a:ext cx="5240636" cy="292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C8B665-3603-4F33-A5ED-41108CC12D5E}"/>
              </a:ext>
            </a:extLst>
          </p:cNvPr>
          <p:cNvSpPr/>
          <p:nvPr/>
        </p:nvSpPr>
        <p:spPr>
          <a:xfrm>
            <a:off x="4161932" y="4423859"/>
            <a:ext cx="1911017" cy="242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pc="300" dirty="0"/>
              <a:t>Données générale</a:t>
            </a:r>
          </a:p>
          <a:p>
            <a:pPr algn="ctr"/>
            <a:r>
              <a:rPr lang="fr-FR" sz="1200" spc="300" dirty="0"/>
              <a:t>var:236.2</a:t>
            </a:r>
          </a:p>
          <a:p>
            <a:pPr algn="ctr"/>
            <a:r>
              <a:rPr lang="fr-FR" sz="1200" spc="300" dirty="0"/>
              <a:t>moyenne:-0.72</a:t>
            </a:r>
          </a:p>
          <a:p>
            <a:pPr algn="ctr"/>
            <a:r>
              <a:rPr lang="fr-FR" sz="1200" spc="300" dirty="0" err="1"/>
              <a:t>mediane</a:t>
            </a:r>
            <a:r>
              <a:rPr lang="fr-FR" sz="1200" spc="300" dirty="0"/>
              <a:t> : -0.11</a:t>
            </a:r>
          </a:p>
          <a:p>
            <a:pPr algn="ctr"/>
            <a:r>
              <a:rPr lang="fr-FR" sz="1200" spc="300" dirty="0"/>
              <a:t>max:37.85</a:t>
            </a:r>
          </a:p>
          <a:p>
            <a:pPr algn="ctr"/>
            <a:r>
              <a:rPr lang="fr-FR" sz="1200" spc="300" dirty="0"/>
              <a:t>min:-58.12</a:t>
            </a:r>
          </a:p>
          <a:p>
            <a:pPr algn="ctr"/>
            <a:r>
              <a:rPr lang="fr-FR" sz="1200" spc="300" dirty="0"/>
              <a:t>Var : 225.46</a:t>
            </a:r>
          </a:p>
          <a:p>
            <a:pPr algn="ctr"/>
            <a:r>
              <a:rPr lang="fr-FR" sz="1200" spc="300" dirty="0" err="1"/>
              <a:t>Ect</a:t>
            </a:r>
            <a:r>
              <a:rPr lang="fr-FR" sz="1200" spc="300" dirty="0"/>
              <a:t>: 15.02</a:t>
            </a:r>
          </a:p>
          <a:p>
            <a:pPr algn="ctr"/>
            <a:r>
              <a:rPr lang="fr-FR" sz="1200" spc="300" dirty="0" err="1"/>
              <a:t>skewness</a:t>
            </a:r>
            <a:r>
              <a:rPr lang="fr-FR" sz="1200" spc="300" dirty="0"/>
              <a:t>: -1.9</a:t>
            </a:r>
          </a:p>
          <a:p>
            <a:pPr algn="ctr"/>
            <a:r>
              <a:rPr lang="fr-FR" sz="1200" spc="300" dirty="0"/>
              <a:t>kurtosis: 11.38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43862C-4FEE-43D2-8141-1E3885DCEE03}"/>
              </a:ext>
            </a:extLst>
          </p:cNvPr>
          <p:cNvSpPr/>
          <p:nvPr/>
        </p:nvSpPr>
        <p:spPr>
          <a:xfrm>
            <a:off x="6660233" y="4434908"/>
            <a:ext cx="1805972" cy="242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spc="300" dirty="0"/>
              <a:t>Sans </a:t>
            </a:r>
            <a:r>
              <a:rPr lang="fr-FR" sz="1200" spc="300" dirty="0" err="1"/>
              <a:t>Outliers</a:t>
            </a:r>
            <a:r>
              <a:rPr lang="fr-FR" sz="1200" spc="300" dirty="0"/>
              <a:t>: 10-11/2021</a:t>
            </a:r>
          </a:p>
          <a:p>
            <a:pPr algn="ctr"/>
            <a:r>
              <a:rPr lang="fr-FR" sz="1200" spc="300" dirty="0"/>
              <a:t>var:8.42</a:t>
            </a:r>
          </a:p>
          <a:p>
            <a:pPr algn="ctr"/>
            <a:r>
              <a:rPr lang="fr-FR" sz="1200" spc="300" dirty="0"/>
              <a:t>moyenne:0.22</a:t>
            </a:r>
          </a:p>
          <a:p>
            <a:pPr algn="ctr"/>
            <a:r>
              <a:rPr lang="fr-FR" sz="1200" spc="300" dirty="0" err="1"/>
              <a:t>mediane</a:t>
            </a:r>
            <a:r>
              <a:rPr lang="fr-FR" sz="1200" spc="300" dirty="0"/>
              <a:t> : 13.99</a:t>
            </a:r>
          </a:p>
          <a:p>
            <a:pPr algn="ctr"/>
            <a:r>
              <a:rPr lang="fr-FR" sz="1200" spc="300" dirty="0"/>
              <a:t>max:4.92</a:t>
            </a:r>
          </a:p>
          <a:p>
            <a:pPr algn="ctr"/>
            <a:r>
              <a:rPr lang="fr-FR" sz="1200" spc="300" dirty="0"/>
              <a:t>min:-4.55</a:t>
            </a:r>
          </a:p>
          <a:p>
            <a:pPr algn="ctr"/>
            <a:r>
              <a:rPr lang="fr-FR" sz="1200" spc="300" dirty="0"/>
              <a:t>Var : 8.0</a:t>
            </a:r>
          </a:p>
          <a:p>
            <a:pPr algn="ctr"/>
            <a:r>
              <a:rPr lang="fr-FR" sz="1200" spc="300" dirty="0" err="1"/>
              <a:t>Ect</a:t>
            </a:r>
            <a:r>
              <a:rPr lang="fr-FR" sz="1200" spc="300" dirty="0"/>
              <a:t>: 2.83</a:t>
            </a:r>
          </a:p>
          <a:p>
            <a:pPr algn="ctr"/>
            <a:r>
              <a:rPr lang="fr-FR" sz="1200" spc="300" dirty="0" err="1"/>
              <a:t>skewness</a:t>
            </a:r>
            <a:r>
              <a:rPr lang="fr-FR" sz="1200" spc="300" dirty="0"/>
              <a:t>: -0.08</a:t>
            </a:r>
          </a:p>
          <a:p>
            <a:pPr algn="ctr"/>
            <a:r>
              <a:rPr lang="fr-FR" sz="1200" spc="300" dirty="0"/>
              <a:t>kurtosis: -1.04</a:t>
            </a: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E0EAE034-9E6A-44A9-B955-8FF40632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11" y="364360"/>
            <a:ext cx="4732322" cy="9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084706-4B69-4B2E-9E55-2F4EB010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907F-FA5F-4C46-B18F-86885E47EB60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E3DE9B-458D-43D5-9224-BF456F2A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41020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Mois d’Octobre</a:t>
            </a: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002495"/>
              </p:ext>
            </p:extLst>
          </p:nvPr>
        </p:nvGraphicFramePr>
        <p:xfrm>
          <a:off x="293796" y="2245615"/>
          <a:ext cx="6053134" cy="406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9BAEFB28-1C68-408F-BD27-5D89AF68D7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76" t="43000" r="53937" b="17801"/>
          <a:stretch/>
        </p:blipFill>
        <p:spPr>
          <a:xfrm>
            <a:off x="2937541" y="4378015"/>
            <a:ext cx="3488845" cy="21133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72060A-1986-46D8-9A2C-4D856CEA8D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15" t="44400" r="54823" b="15000"/>
          <a:stretch/>
        </p:blipFill>
        <p:spPr>
          <a:xfrm>
            <a:off x="3299708" y="2260120"/>
            <a:ext cx="2520280" cy="2088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1E4906-B889-4EFE-9F48-63F01EA5AB11}"/>
              </a:ext>
            </a:extLst>
          </p:cNvPr>
          <p:cNvSpPr/>
          <p:nvPr/>
        </p:nvSpPr>
        <p:spPr>
          <a:xfrm>
            <a:off x="6588224" y="4509120"/>
            <a:ext cx="240245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1600" dirty="0">
                <a:solidFill>
                  <a:schemeClr val="bg1"/>
                </a:solidFill>
              </a:rPr>
              <a:t>Absence de données de la catégorie 1 sur une durée de 3 semaines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AAD674-80E1-4851-9257-2515F504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7</a:t>
            </a:fld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FBD0AE-D3BE-416D-B23D-E9949A2D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59" y="234339"/>
            <a:ext cx="4703363" cy="176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5A7AF3-B93B-4FA5-87B0-4DBC3DB325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625" t="63535" r="16926" b="24306"/>
          <a:stretch/>
        </p:blipFill>
        <p:spPr>
          <a:xfrm>
            <a:off x="6588224" y="2343097"/>
            <a:ext cx="2522858" cy="157703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0E281D-6C5D-4909-80AB-A3A8E611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CCD5-7024-4277-8FE6-0118AAAE5238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229DB2-3B24-450A-B781-496E723C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83003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fr-FR" sz="2400" b="1" spc="300" dirty="0">
                <a:solidFill>
                  <a:schemeClr val="bg1"/>
                </a:solidFill>
              </a:rPr>
              <a:t>Derniers chiffres</a:t>
            </a:r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000" b="1" spc="300" dirty="0">
                <a:solidFill>
                  <a:schemeClr val="bg1"/>
                </a:solidFill>
              </a:rPr>
              <a:t>Comparaison - Evolution du CA pour les mois de décembre, janvier et février de 22 et 23:</a:t>
            </a:r>
            <a:endParaRPr lang="fr-FR" sz="2400" b="1" spc="3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E4906-B889-4EFE-9F48-63F01EA5AB11}"/>
              </a:ext>
            </a:extLst>
          </p:cNvPr>
          <p:cNvSpPr/>
          <p:nvPr/>
        </p:nvSpPr>
        <p:spPr>
          <a:xfrm>
            <a:off x="5292080" y="4016633"/>
            <a:ext cx="3735279" cy="5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dirty="0">
                <a:solidFill>
                  <a:schemeClr val="bg1"/>
                </a:solidFill>
              </a:rPr>
              <a:t>COMPARAISON MOIS PAR MOIS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AAD674-80E1-4851-9257-2515F504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8</a:t>
            </a:fld>
            <a:endParaRPr lang="fr-FR"/>
          </a:p>
        </p:txBody>
      </p:sp>
      <p:pic>
        <p:nvPicPr>
          <p:cNvPr id="21521" name="Picture 17">
            <a:extLst>
              <a:ext uri="{FF2B5EF4-FFF2-40B4-BE49-F238E27FC236}">
                <a16:creationId xmlns:a16="http://schemas.microsoft.com/office/drawing/2014/main" id="{E172CA88-486C-462A-BEE6-55A7137A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" y="2170030"/>
            <a:ext cx="4411500" cy="21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3" name="Picture 19">
            <a:extLst>
              <a:ext uri="{FF2B5EF4-FFF2-40B4-BE49-F238E27FC236}">
                <a16:creationId xmlns:a16="http://schemas.microsoft.com/office/drawing/2014/main" id="{519D047B-9B90-4716-A315-244549F1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" y="4470467"/>
            <a:ext cx="4411500" cy="22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648264"/>
              </p:ext>
            </p:extLst>
          </p:nvPr>
        </p:nvGraphicFramePr>
        <p:xfrm>
          <a:off x="4829354" y="4481599"/>
          <a:ext cx="4279019" cy="2268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D0AD340-CA6B-4CED-A98A-C6C3759ACDB6}"/>
              </a:ext>
            </a:extLst>
          </p:cNvPr>
          <p:cNvSpPr/>
          <p:nvPr/>
        </p:nvSpPr>
        <p:spPr>
          <a:xfrm>
            <a:off x="5292080" y="2276872"/>
            <a:ext cx="3735279" cy="1435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HIVER 22 à HIVER 23</a:t>
            </a:r>
          </a:p>
          <a:p>
            <a:pPr algn="ctr"/>
            <a:r>
              <a:rPr lang="fr-FR" dirty="0"/>
              <a:t>CA: -6,45%</a:t>
            </a:r>
          </a:p>
          <a:p>
            <a:pPr algn="ctr"/>
            <a:r>
              <a:rPr lang="fr-FR" dirty="0"/>
              <a:t>Visites: -9,07%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1C7C569-C90B-4611-A7C1-01FFE6B5F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BC0F-FAB3-4047-A00C-A82F4664F529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FE8A5-8C1D-40D1-A78C-6C69D175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6023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31DFCA9-B4A9-4B3D-97FB-EF6E87520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344" y="381144"/>
            <a:ext cx="7288583" cy="703871"/>
          </a:xfrm>
        </p:spPr>
        <p:txBody>
          <a:bodyPr anchor="ctr">
            <a:normAutofit fontScale="90000"/>
          </a:bodyPr>
          <a:lstStyle/>
          <a:p>
            <a:br>
              <a:rPr lang="fr-FR" sz="2400" b="1" spc="300" dirty="0">
                <a:solidFill>
                  <a:schemeClr val="bg1"/>
                </a:solidFill>
              </a:rPr>
            </a:br>
            <a:r>
              <a:rPr lang="fr-FR" sz="2400" b="1" spc="300" dirty="0">
                <a:solidFill>
                  <a:schemeClr val="bg1"/>
                </a:solidFill>
              </a:rPr>
              <a:t>Analyse centrées clients</a:t>
            </a:r>
            <a:endParaRPr lang="fr-FR" altLang="fr-FR" sz="3600" b="0" spc="300" dirty="0">
              <a:solidFill>
                <a:schemeClr val="bg1"/>
              </a:solidFill>
            </a:endParaRPr>
          </a:p>
        </p:txBody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89820151-186E-4A6B-9307-2FD9DC945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241360"/>
              </p:ext>
            </p:extLst>
          </p:nvPr>
        </p:nvGraphicFramePr>
        <p:xfrm>
          <a:off x="483042" y="2273574"/>
          <a:ext cx="8193414" cy="417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67E070-C662-480A-8717-6C76272B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DB73-7118-4236-AFED-E2C66697786E}" type="slidenum">
              <a:rPr lang="fr-FR" smtClean="0"/>
              <a:t>9</a:t>
            </a:fld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F18A29-6B7E-4459-9ECE-E4228B45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4673-C845-4EFF-B26A-ED371AF63DE7}" type="datetime1">
              <a:rPr lang="fr-FR" smtClean="0"/>
              <a:t>10/02/2022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FBA05-0CAC-4F6A-BF15-53741793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Angèle MENDY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37214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HelveticaNeueLT Pro 55 Roman"/>
        <a:ea typeface=""/>
        <a:cs typeface=""/>
      </a:majorFont>
      <a:minorFont>
        <a:latin typeface="HelveticaNeueLT Pro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52321</TotalTime>
  <Words>2302</Words>
  <Application>Microsoft Office PowerPoint</Application>
  <PresentationFormat>Affichage à l'écran (4:3)</PresentationFormat>
  <Paragraphs>859</Paragraphs>
  <Slides>29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HelveticaNeueLT Pro 55 Roman</vt:lpstr>
      <vt:lpstr>Montserrat</vt:lpstr>
      <vt:lpstr>Custom Design</vt:lpstr>
      <vt:lpstr>1_Thème Office</vt:lpstr>
      <vt:lpstr>Worksheet</vt:lpstr>
      <vt:lpstr>Librairie Lapage</vt:lpstr>
      <vt:lpstr>Sommaire</vt:lpstr>
      <vt:lpstr>1. Traitement des données</vt:lpstr>
      <vt:lpstr> CA  (données générales)  11 856 080 €   </vt:lpstr>
      <vt:lpstr>Analyse CA </vt:lpstr>
      <vt:lpstr>CA dans le temps La Moyenne mobile</vt:lpstr>
      <vt:lpstr>Mois d’Octobre</vt:lpstr>
      <vt:lpstr>Derniers chiffres Comparaison - Evolution du CA pour les mois de décembre, janvier et février de 22 et 23:</vt:lpstr>
      <vt:lpstr> Analyse centrées clients</vt:lpstr>
      <vt:lpstr>Analyse centrée clients PAR AGE   Moyenne: 44 Mode: 42  </vt:lpstr>
      <vt:lpstr>Analyse centrée clients PAR GENERATION Comportement d’achat    </vt:lpstr>
      <vt:lpstr>Analyse centrée clients PAR GENRE Comportement d’achat Données mensuelles   </vt:lpstr>
      <vt:lpstr>La Courbe de Lorenz Rapport entre CA cumulé et clients</vt:lpstr>
      <vt:lpstr>Analyse centrée clients   4 Clients pouvant être  considérés comme B2B</vt:lpstr>
      <vt:lpstr>Analyse centrée  produits Les Prix </vt:lpstr>
      <vt:lpstr>Analyse centrée produits Les 3 catégories </vt:lpstr>
      <vt:lpstr>Analyse centrée produit TRAFFIC DU SITE INTERNET Données mensuelle Panier Moyen &amp; Nombre de visites  </vt:lpstr>
      <vt:lpstr>ANNEXE 1  Références sans vente</vt:lpstr>
      <vt:lpstr>CORRELATIONS Entre le Genre et la Catégorie </vt:lpstr>
      <vt:lpstr>CORRELATIONS Corrélation avec l'Age du client  &amp; Le CA</vt:lpstr>
      <vt:lpstr>CORRELATIONS Corrélation avec l'Age du client  &amp; Le nombre de vente  </vt:lpstr>
      <vt:lpstr>CORRELATIONS Corrélation avec l'Age du client  &amp; fréquence d’achat  </vt:lpstr>
      <vt:lpstr>CORRELATIONS Corrélation avec les générations &amp; la fréquence d’achat (durée écoulée entre les achats) </vt:lpstr>
      <vt:lpstr>CORRELATIONS Corrélation avec l'Age du client  &amp; le panier moyen  </vt:lpstr>
      <vt:lpstr>CORRELATIONS Corrélation avec l'Age &amp; La catégorie</vt:lpstr>
      <vt:lpstr>PROFIL CLIENT PAR GENERATION    </vt:lpstr>
      <vt:lpstr>PROFIL CLIENT PAR RFM Rentabilité client par groupe    </vt:lpstr>
      <vt:lpstr>PROFIL CLIENT PAR RFM Campagne Marketing à mener selon le Ratio CA Client   </vt:lpstr>
      <vt:lpstr> Conclusions &amp; Proposition 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Angele Mendy</dc:creator>
  <cp:lastModifiedBy>Angele Mendy</cp:lastModifiedBy>
  <cp:revision>83</cp:revision>
  <dcterms:created xsi:type="dcterms:W3CDTF">2021-12-22T23:06:35Z</dcterms:created>
  <dcterms:modified xsi:type="dcterms:W3CDTF">2022-02-10T10:43:57Z</dcterms:modified>
</cp:coreProperties>
</file>